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77" r:id="rId7"/>
    <p:sldId id="262" r:id="rId8"/>
    <p:sldId id="263" r:id="rId9"/>
    <p:sldId id="264" r:id="rId10"/>
    <p:sldId id="265" r:id="rId11"/>
    <p:sldId id="266" r:id="rId12"/>
    <p:sldId id="267" r:id="rId13"/>
    <p:sldId id="268" r:id="rId14"/>
    <p:sldId id="269" r:id="rId15"/>
    <p:sldId id="279" r:id="rId16"/>
    <p:sldId id="280" r:id="rId17"/>
    <p:sldId id="270" r:id="rId18"/>
    <p:sldId id="282" r:id="rId19"/>
    <p:sldId id="283" r:id="rId20"/>
    <p:sldId id="271" r:id="rId21"/>
    <p:sldId id="272" r:id="rId22"/>
    <p:sldId id="284" r:id="rId2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BD33D0-D196-4CB3-9C47-5515187A7727}" type="doc">
      <dgm:prSet loTypeId="urn:microsoft.com/office/officeart/2005/8/layout/pyramid3" loCatId="pyramid" qsTypeId="urn:microsoft.com/office/officeart/2005/8/quickstyle/simple4" qsCatId="simple" csTypeId="urn:microsoft.com/office/officeart/2005/8/colors/accent1_2" csCatId="accent1" phldr="1"/>
      <dgm:spPr/>
    </dgm:pt>
    <dgm:pt modelId="{FB0A98D1-B3BA-41B7-B466-7588788748C7}">
      <dgm:prSet phldrT="[Text]">
        <dgm:style>
          <a:lnRef idx="1">
            <a:schemeClr val="accent4"/>
          </a:lnRef>
          <a:fillRef idx="3">
            <a:schemeClr val="accent4"/>
          </a:fillRef>
          <a:effectRef idx="2">
            <a:schemeClr val="accent4"/>
          </a:effectRef>
          <a:fontRef idx="minor">
            <a:schemeClr val="lt1"/>
          </a:fontRef>
        </dgm:style>
      </dgm:prSet>
      <dgm:spPr/>
      <dgm:t>
        <a:bodyPr/>
        <a:lstStyle/>
        <a:p>
          <a:pPr rtl="1"/>
          <a:r>
            <a:rPr lang="en-US" dirty="0" smtClean="0"/>
            <a:t>3</a:t>
          </a:r>
          <a:endParaRPr lang="ar-EG" dirty="0"/>
        </a:p>
      </dgm:t>
    </dgm:pt>
    <dgm:pt modelId="{7D39D42C-CC68-464C-A933-3F7785CE53FC}" type="parTrans" cxnId="{461A17C6-096F-4B2F-806F-ACEB0D55BF22}">
      <dgm:prSet/>
      <dgm:spPr/>
      <dgm:t>
        <a:bodyPr/>
        <a:lstStyle/>
        <a:p>
          <a:pPr rtl="1"/>
          <a:endParaRPr lang="ar-EG"/>
        </a:p>
      </dgm:t>
    </dgm:pt>
    <dgm:pt modelId="{306D5CD6-6EBC-49C9-B515-02E91D90097E}" type="sibTrans" cxnId="{461A17C6-096F-4B2F-806F-ACEB0D55BF22}">
      <dgm:prSet/>
      <dgm:spPr/>
      <dgm:t>
        <a:bodyPr/>
        <a:lstStyle/>
        <a:p>
          <a:pPr rtl="1"/>
          <a:endParaRPr lang="ar-EG"/>
        </a:p>
      </dgm:t>
    </dgm:pt>
    <dgm:pt modelId="{DED8F10C-55DF-450A-BC48-B0F600967576}">
      <dgm:prSet phldrT="[Text]">
        <dgm:style>
          <a:lnRef idx="3">
            <a:schemeClr val="lt1"/>
          </a:lnRef>
          <a:fillRef idx="1">
            <a:schemeClr val="accent1"/>
          </a:fillRef>
          <a:effectRef idx="1">
            <a:schemeClr val="accent1"/>
          </a:effectRef>
          <a:fontRef idx="minor">
            <a:schemeClr val="lt1"/>
          </a:fontRef>
        </dgm:style>
      </dgm:prSet>
      <dgm:spPr/>
      <dgm:t>
        <a:bodyPr/>
        <a:lstStyle/>
        <a:p>
          <a:pPr rtl="1"/>
          <a:r>
            <a:rPr lang="en-US" dirty="0" smtClean="0"/>
            <a:t>2</a:t>
          </a:r>
          <a:endParaRPr lang="ar-EG" dirty="0"/>
        </a:p>
      </dgm:t>
    </dgm:pt>
    <dgm:pt modelId="{E22249F6-915F-4075-A681-E4515338C9C2}" type="parTrans" cxnId="{C09CEE39-5003-471A-AAF7-147C1A412791}">
      <dgm:prSet/>
      <dgm:spPr/>
      <dgm:t>
        <a:bodyPr/>
        <a:lstStyle/>
        <a:p>
          <a:pPr rtl="1"/>
          <a:endParaRPr lang="ar-EG"/>
        </a:p>
      </dgm:t>
    </dgm:pt>
    <dgm:pt modelId="{528B6D0A-1E78-410C-94BA-D04A39ACC9BE}" type="sibTrans" cxnId="{C09CEE39-5003-471A-AAF7-147C1A412791}">
      <dgm:prSet/>
      <dgm:spPr/>
      <dgm:t>
        <a:bodyPr/>
        <a:lstStyle/>
        <a:p>
          <a:pPr rtl="1"/>
          <a:endParaRPr lang="ar-EG"/>
        </a:p>
      </dgm:t>
    </dgm:pt>
    <dgm:pt modelId="{D4DE8EE3-8A3D-4DB6-BAF9-C5B22C873D26}">
      <dgm:prSet phldrT="[Text]">
        <dgm:style>
          <a:lnRef idx="1">
            <a:schemeClr val="accent1"/>
          </a:lnRef>
          <a:fillRef idx="2">
            <a:schemeClr val="accent1"/>
          </a:fillRef>
          <a:effectRef idx="1">
            <a:schemeClr val="accent1"/>
          </a:effectRef>
          <a:fontRef idx="minor">
            <a:schemeClr val="dk1"/>
          </a:fontRef>
        </dgm:style>
      </dgm:prSet>
      <dgm:spPr/>
      <dgm:t>
        <a:bodyPr/>
        <a:lstStyle/>
        <a:p>
          <a:pPr rtl="1"/>
          <a:r>
            <a:rPr lang="en-US" dirty="0" smtClean="0"/>
            <a:t>1</a:t>
          </a:r>
          <a:endParaRPr lang="ar-EG" dirty="0"/>
        </a:p>
      </dgm:t>
    </dgm:pt>
    <dgm:pt modelId="{209A1CA3-65DC-4931-9154-B649A74728CF}" type="parTrans" cxnId="{D2A5FBE0-A244-4E7C-882A-9A8043C3DA60}">
      <dgm:prSet/>
      <dgm:spPr/>
      <dgm:t>
        <a:bodyPr/>
        <a:lstStyle/>
        <a:p>
          <a:pPr rtl="1"/>
          <a:endParaRPr lang="ar-EG"/>
        </a:p>
      </dgm:t>
    </dgm:pt>
    <dgm:pt modelId="{9B8A3180-6736-404B-B3C4-DEAA15694062}" type="sibTrans" cxnId="{D2A5FBE0-A244-4E7C-882A-9A8043C3DA60}">
      <dgm:prSet/>
      <dgm:spPr/>
      <dgm:t>
        <a:bodyPr/>
        <a:lstStyle/>
        <a:p>
          <a:pPr rtl="1"/>
          <a:endParaRPr lang="ar-EG"/>
        </a:p>
      </dgm:t>
    </dgm:pt>
    <dgm:pt modelId="{15EB64C7-0CC2-4716-9106-90091FF73225}" type="pres">
      <dgm:prSet presAssocID="{75BD33D0-D196-4CB3-9C47-5515187A7727}" presName="Name0" presStyleCnt="0">
        <dgm:presLayoutVars>
          <dgm:dir/>
          <dgm:animLvl val="lvl"/>
          <dgm:resizeHandles val="exact"/>
        </dgm:presLayoutVars>
      </dgm:prSet>
      <dgm:spPr/>
    </dgm:pt>
    <dgm:pt modelId="{EA64CD3D-5923-4FB1-A2E3-7E1FDB04B87A}" type="pres">
      <dgm:prSet presAssocID="{FB0A98D1-B3BA-41B7-B466-7588788748C7}" presName="Name8" presStyleCnt="0"/>
      <dgm:spPr/>
    </dgm:pt>
    <dgm:pt modelId="{9FC5AD77-4E57-4101-A2F4-730E395F655D}" type="pres">
      <dgm:prSet presAssocID="{FB0A98D1-B3BA-41B7-B466-7588788748C7}" presName="level" presStyleLbl="node1" presStyleIdx="0" presStyleCnt="3" custLinFactNeighborY="12478">
        <dgm:presLayoutVars>
          <dgm:chMax val="1"/>
          <dgm:bulletEnabled val="1"/>
        </dgm:presLayoutVars>
      </dgm:prSet>
      <dgm:spPr/>
      <dgm:t>
        <a:bodyPr/>
        <a:lstStyle/>
        <a:p>
          <a:pPr rtl="1"/>
          <a:endParaRPr lang="ar-EG"/>
        </a:p>
      </dgm:t>
    </dgm:pt>
    <dgm:pt modelId="{ECD83217-912E-4EE7-8F5C-997C153CFFA0}" type="pres">
      <dgm:prSet presAssocID="{FB0A98D1-B3BA-41B7-B466-7588788748C7}" presName="levelTx" presStyleLbl="revTx" presStyleIdx="0" presStyleCnt="0">
        <dgm:presLayoutVars>
          <dgm:chMax val="1"/>
          <dgm:bulletEnabled val="1"/>
        </dgm:presLayoutVars>
      </dgm:prSet>
      <dgm:spPr/>
      <dgm:t>
        <a:bodyPr/>
        <a:lstStyle/>
        <a:p>
          <a:pPr rtl="1"/>
          <a:endParaRPr lang="ar-EG"/>
        </a:p>
      </dgm:t>
    </dgm:pt>
    <dgm:pt modelId="{A702F924-49C2-4558-9D7F-F64B3FE55FAD}" type="pres">
      <dgm:prSet presAssocID="{DED8F10C-55DF-450A-BC48-B0F600967576}" presName="Name8" presStyleCnt="0"/>
      <dgm:spPr/>
    </dgm:pt>
    <dgm:pt modelId="{26E6578D-F88D-4789-8AB8-776EFCB21BD9}" type="pres">
      <dgm:prSet presAssocID="{DED8F10C-55DF-450A-BC48-B0F600967576}" presName="level" presStyleLbl="node1" presStyleIdx="1" presStyleCnt="3">
        <dgm:presLayoutVars>
          <dgm:chMax val="1"/>
          <dgm:bulletEnabled val="1"/>
        </dgm:presLayoutVars>
      </dgm:prSet>
      <dgm:spPr/>
      <dgm:t>
        <a:bodyPr/>
        <a:lstStyle/>
        <a:p>
          <a:pPr rtl="1"/>
          <a:endParaRPr lang="ar-EG"/>
        </a:p>
      </dgm:t>
    </dgm:pt>
    <dgm:pt modelId="{0AD60A75-14C5-45A3-97C5-A7207E552E78}" type="pres">
      <dgm:prSet presAssocID="{DED8F10C-55DF-450A-BC48-B0F600967576}" presName="levelTx" presStyleLbl="revTx" presStyleIdx="0" presStyleCnt="0">
        <dgm:presLayoutVars>
          <dgm:chMax val="1"/>
          <dgm:bulletEnabled val="1"/>
        </dgm:presLayoutVars>
      </dgm:prSet>
      <dgm:spPr/>
      <dgm:t>
        <a:bodyPr/>
        <a:lstStyle/>
        <a:p>
          <a:pPr rtl="1"/>
          <a:endParaRPr lang="ar-EG"/>
        </a:p>
      </dgm:t>
    </dgm:pt>
    <dgm:pt modelId="{E511EF8E-6D4B-4BC6-AEC3-35ED70A22CB8}" type="pres">
      <dgm:prSet presAssocID="{D4DE8EE3-8A3D-4DB6-BAF9-C5B22C873D26}" presName="Name8" presStyleCnt="0"/>
      <dgm:spPr/>
    </dgm:pt>
    <dgm:pt modelId="{9CD2F5FC-C547-46D2-ACCC-9251419FF80B}" type="pres">
      <dgm:prSet presAssocID="{D4DE8EE3-8A3D-4DB6-BAF9-C5B22C873D26}" presName="level" presStyleLbl="node1" presStyleIdx="2" presStyleCnt="3">
        <dgm:presLayoutVars>
          <dgm:chMax val="1"/>
          <dgm:bulletEnabled val="1"/>
        </dgm:presLayoutVars>
      </dgm:prSet>
      <dgm:spPr/>
      <dgm:t>
        <a:bodyPr/>
        <a:lstStyle/>
        <a:p>
          <a:pPr rtl="1"/>
          <a:endParaRPr lang="ar-EG"/>
        </a:p>
      </dgm:t>
    </dgm:pt>
    <dgm:pt modelId="{5E59578A-76CE-409D-BFCA-57D6D858B839}" type="pres">
      <dgm:prSet presAssocID="{D4DE8EE3-8A3D-4DB6-BAF9-C5B22C873D26}" presName="levelTx" presStyleLbl="revTx" presStyleIdx="0" presStyleCnt="0">
        <dgm:presLayoutVars>
          <dgm:chMax val="1"/>
          <dgm:bulletEnabled val="1"/>
        </dgm:presLayoutVars>
      </dgm:prSet>
      <dgm:spPr/>
      <dgm:t>
        <a:bodyPr/>
        <a:lstStyle/>
        <a:p>
          <a:pPr rtl="1"/>
          <a:endParaRPr lang="ar-EG"/>
        </a:p>
      </dgm:t>
    </dgm:pt>
  </dgm:ptLst>
  <dgm:cxnLst>
    <dgm:cxn modelId="{C09CEE39-5003-471A-AAF7-147C1A412791}" srcId="{75BD33D0-D196-4CB3-9C47-5515187A7727}" destId="{DED8F10C-55DF-450A-BC48-B0F600967576}" srcOrd="1" destOrd="0" parTransId="{E22249F6-915F-4075-A681-E4515338C9C2}" sibTransId="{528B6D0A-1E78-410C-94BA-D04A39ACC9BE}"/>
    <dgm:cxn modelId="{0AC53A3A-A78C-4617-ABDF-48370C9FF7CA}" type="presOf" srcId="{75BD33D0-D196-4CB3-9C47-5515187A7727}" destId="{15EB64C7-0CC2-4716-9106-90091FF73225}" srcOrd="0" destOrd="0" presId="urn:microsoft.com/office/officeart/2005/8/layout/pyramid3"/>
    <dgm:cxn modelId="{276AAD6F-3CB3-482B-8391-2EDD0BCD7914}" type="presOf" srcId="{D4DE8EE3-8A3D-4DB6-BAF9-C5B22C873D26}" destId="{9CD2F5FC-C547-46D2-ACCC-9251419FF80B}" srcOrd="0" destOrd="0" presId="urn:microsoft.com/office/officeart/2005/8/layout/pyramid3"/>
    <dgm:cxn modelId="{A488E57B-E914-48EE-875F-F4B269FF625C}" type="presOf" srcId="{DED8F10C-55DF-450A-BC48-B0F600967576}" destId="{0AD60A75-14C5-45A3-97C5-A7207E552E78}" srcOrd="1" destOrd="0" presId="urn:microsoft.com/office/officeart/2005/8/layout/pyramid3"/>
    <dgm:cxn modelId="{D2A5FBE0-A244-4E7C-882A-9A8043C3DA60}" srcId="{75BD33D0-D196-4CB3-9C47-5515187A7727}" destId="{D4DE8EE3-8A3D-4DB6-BAF9-C5B22C873D26}" srcOrd="2" destOrd="0" parTransId="{209A1CA3-65DC-4931-9154-B649A74728CF}" sibTransId="{9B8A3180-6736-404B-B3C4-DEAA15694062}"/>
    <dgm:cxn modelId="{A7A8EC64-0E34-49DF-9971-48659B1A6EEF}" type="presOf" srcId="{DED8F10C-55DF-450A-BC48-B0F600967576}" destId="{26E6578D-F88D-4789-8AB8-776EFCB21BD9}" srcOrd="0" destOrd="0" presId="urn:microsoft.com/office/officeart/2005/8/layout/pyramid3"/>
    <dgm:cxn modelId="{935DB52D-2EB5-41B3-B758-351EDE4755AF}" type="presOf" srcId="{FB0A98D1-B3BA-41B7-B466-7588788748C7}" destId="{9FC5AD77-4E57-4101-A2F4-730E395F655D}" srcOrd="0" destOrd="0" presId="urn:microsoft.com/office/officeart/2005/8/layout/pyramid3"/>
    <dgm:cxn modelId="{461A17C6-096F-4B2F-806F-ACEB0D55BF22}" srcId="{75BD33D0-D196-4CB3-9C47-5515187A7727}" destId="{FB0A98D1-B3BA-41B7-B466-7588788748C7}" srcOrd="0" destOrd="0" parTransId="{7D39D42C-CC68-464C-A933-3F7785CE53FC}" sibTransId="{306D5CD6-6EBC-49C9-B515-02E91D90097E}"/>
    <dgm:cxn modelId="{1916C5F7-9E74-4DB0-8EC6-C554A93E54C5}" type="presOf" srcId="{D4DE8EE3-8A3D-4DB6-BAF9-C5B22C873D26}" destId="{5E59578A-76CE-409D-BFCA-57D6D858B839}" srcOrd="1" destOrd="0" presId="urn:microsoft.com/office/officeart/2005/8/layout/pyramid3"/>
    <dgm:cxn modelId="{9EA71752-01EC-44CF-B94C-2D09D112A2F3}" type="presOf" srcId="{FB0A98D1-B3BA-41B7-B466-7588788748C7}" destId="{ECD83217-912E-4EE7-8F5C-997C153CFFA0}" srcOrd="1" destOrd="0" presId="urn:microsoft.com/office/officeart/2005/8/layout/pyramid3"/>
    <dgm:cxn modelId="{64959113-6CA3-4BDD-9707-0F8F4BE02316}" type="presParOf" srcId="{15EB64C7-0CC2-4716-9106-90091FF73225}" destId="{EA64CD3D-5923-4FB1-A2E3-7E1FDB04B87A}" srcOrd="0" destOrd="0" presId="urn:microsoft.com/office/officeart/2005/8/layout/pyramid3"/>
    <dgm:cxn modelId="{BF58BBA6-2F6E-42C9-A846-F0E6D75C832C}" type="presParOf" srcId="{EA64CD3D-5923-4FB1-A2E3-7E1FDB04B87A}" destId="{9FC5AD77-4E57-4101-A2F4-730E395F655D}" srcOrd="0" destOrd="0" presId="urn:microsoft.com/office/officeart/2005/8/layout/pyramid3"/>
    <dgm:cxn modelId="{0B348C15-DB61-4FB2-88C0-99FF13F69449}" type="presParOf" srcId="{EA64CD3D-5923-4FB1-A2E3-7E1FDB04B87A}" destId="{ECD83217-912E-4EE7-8F5C-997C153CFFA0}" srcOrd="1" destOrd="0" presId="urn:microsoft.com/office/officeart/2005/8/layout/pyramid3"/>
    <dgm:cxn modelId="{A5F2A439-E56C-4D58-B254-794AEC77B961}" type="presParOf" srcId="{15EB64C7-0CC2-4716-9106-90091FF73225}" destId="{A702F924-49C2-4558-9D7F-F64B3FE55FAD}" srcOrd="1" destOrd="0" presId="urn:microsoft.com/office/officeart/2005/8/layout/pyramid3"/>
    <dgm:cxn modelId="{AA736920-2C87-40AD-89C5-6793465E8241}" type="presParOf" srcId="{A702F924-49C2-4558-9D7F-F64B3FE55FAD}" destId="{26E6578D-F88D-4789-8AB8-776EFCB21BD9}" srcOrd="0" destOrd="0" presId="urn:microsoft.com/office/officeart/2005/8/layout/pyramid3"/>
    <dgm:cxn modelId="{96097C7F-7E95-42C0-B397-56D7BC481DEE}" type="presParOf" srcId="{A702F924-49C2-4558-9D7F-F64B3FE55FAD}" destId="{0AD60A75-14C5-45A3-97C5-A7207E552E78}" srcOrd="1" destOrd="0" presId="urn:microsoft.com/office/officeart/2005/8/layout/pyramid3"/>
    <dgm:cxn modelId="{AB3B7F37-78D8-49B4-9C88-2F2AB76A3B2B}" type="presParOf" srcId="{15EB64C7-0CC2-4716-9106-90091FF73225}" destId="{E511EF8E-6D4B-4BC6-AEC3-35ED70A22CB8}" srcOrd="2" destOrd="0" presId="urn:microsoft.com/office/officeart/2005/8/layout/pyramid3"/>
    <dgm:cxn modelId="{4D992D33-B056-4A03-B1AB-4D08E038AFDF}" type="presParOf" srcId="{E511EF8E-6D4B-4BC6-AEC3-35ED70A22CB8}" destId="{9CD2F5FC-C547-46D2-ACCC-9251419FF80B}" srcOrd="0" destOrd="0" presId="urn:microsoft.com/office/officeart/2005/8/layout/pyramid3"/>
    <dgm:cxn modelId="{09A91F6E-23CD-4F57-A48A-85B1B15B3D31}" type="presParOf" srcId="{E511EF8E-6D4B-4BC6-AEC3-35ED70A22CB8}" destId="{5E59578A-76CE-409D-BFCA-57D6D858B839}"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8F050C-2D0E-42A6-B85D-CC41082807BC}" type="doc">
      <dgm:prSet loTypeId="urn:microsoft.com/office/officeart/2005/8/layout/equation1" loCatId="process" qsTypeId="urn:microsoft.com/office/officeart/2005/8/quickstyle/simple1" qsCatId="simple" csTypeId="urn:microsoft.com/office/officeart/2005/8/colors/accent1_2" csCatId="accent1" phldr="1"/>
      <dgm:spPr/>
      <dgm:t>
        <a:bodyPr/>
        <a:lstStyle/>
        <a:p>
          <a:pPr rtl="1"/>
          <a:endParaRPr lang="ar-EG"/>
        </a:p>
      </dgm:t>
    </dgm:pt>
    <dgm:pt modelId="{2C34D3A0-9C16-482A-A8A0-683A2BA418C1}">
      <dgm:prSet phldrT="[Text]" custT="1"/>
      <dgm:spPr/>
      <dgm:t>
        <a:bodyPr/>
        <a:lstStyle/>
        <a:p>
          <a:pPr rtl="1"/>
          <a:r>
            <a:rPr lang="en-US" sz="2400" dirty="0" smtClean="0"/>
            <a:t>NO2</a:t>
          </a:r>
          <a:endParaRPr lang="ar-EG" sz="2400" dirty="0"/>
        </a:p>
      </dgm:t>
    </dgm:pt>
    <dgm:pt modelId="{655C53BB-AFCE-410E-A446-650118818D59}" type="parTrans" cxnId="{C282BABC-4E2A-4AD5-949A-55BC062A0037}">
      <dgm:prSet/>
      <dgm:spPr/>
      <dgm:t>
        <a:bodyPr/>
        <a:lstStyle/>
        <a:p>
          <a:pPr rtl="1"/>
          <a:endParaRPr lang="ar-EG"/>
        </a:p>
      </dgm:t>
    </dgm:pt>
    <dgm:pt modelId="{F224C58F-1667-4CCD-B0F2-D0A0C0F8DC47}" type="sibTrans" cxnId="{C282BABC-4E2A-4AD5-949A-55BC062A0037}">
      <dgm:prSet>
        <dgm:style>
          <a:lnRef idx="0">
            <a:schemeClr val="accent5"/>
          </a:lnRef>
          <a:fillRef idx="3">
            <a:schemeClr val="accent5"/>
          </a:fillRef>
          <a:effectRef idx="3">
            <a:schemeClr val="accent5"/>
          </a:effectRef>
          <a:fontRef idx="minor">
            <a:schemeClr val="lt1"/>
          </a:fontRef>
        </dgm:style>
      </dgm:prSet>
      <dgm:spPr/>
      <dgm:t>
        <a:bodyPr/>
        <a:lstStyle/>
        <a:p>
          <a:pPr rtl="1"/>
          <a:endParaRPr lang="ar-EG"/>
        </a:p>
      </dgm:t>
    </dgm:pt>
    <dgm:pt modelId="{9C2BBD3D-F888-4466-9CAE-575C7DA98AAD}">
      <dgm:prSet phldrT="[Text]" custT="1"/>
      <dgm:spPr/>
      <dgm:t>
        <a:bodyPr/>
        <a:lstStyle/>
        <a:p>
          <a:pPr rtl="0"/>
          <a:r>
            <a:rPr lang="en-US" sz="2000" dirty="0" smtClean="0"/>
            <a:t>Hydrocarbons</a:t>
          </a:r>
          <a:endParaRPr lang="ar-EG" sz="2000" dirty="0"/>
        </a:p>
      </dgm:t>
    </dgm:pt>
    <dgm:pt modelId="{7FCEED21-326A-44EA-9527-29DA4DD68B9D}" type="parTrans" cxnId="{E97B63AF-1D2A-41B1-87A0-23503AD6A264}">
      <dgm:prSet/>
      <dgm:spPr/>
      <dgm:t>
        <a:bodyPr/>
        <a:lstStyle/>
        <a:p>
          <a:pPr rtl="1"/>
          <a:endParaRPr lang="ar-EG"/>
        </a:p>
      </dgm:t>
    </dgm:pt>
    <dgm:pt modelId="{0CA3EDA5-EEF6-4248-B45B-4A1A0D80677D}" type="sibTrans" cxnId="{E97B63AF-1D2A-41B1-87A0-23503AD6A264}">
      <dgm:prSet>
        <dgm:style>
          <a:lnRef idx="0">
            <a:schemeClr val="accent5"/>
          </a:lnRef>
          <a:fillRef idx="3">
            <a:schemeClr val="accent5"/>
          </a:fillRef>
          <a:effectRef idx="3">
            <a:schemeClr val="accent5"/>
          </a:effectRef>
          <a:fontRef idx="minor">
            <a:schemeClr val="lt1"/>
          </a:fontRef>
        </dgm:style>
      </dgm:prSet>
      <dgm:spPr/>
      <dgm:t>
        <a:bodyPr/>
        <a:lstStyle/>
        <a:p>
          <a:pPr rtl="1"/>
          <a:endParaRPr lang="ar-EG" dirty="0">
            <a:solidFill>
              <a:schemeClr val="tx1"/>
            </a:solidFill>
          </a:endParaRPr>
        </a:p>
      </dgm:t>
    </dgm:pt>
    <dgm:pt modelId="{627AD3F5-DBD4-4E63-BEB6-C8F582DD4F94}">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rtl="0"/>
          <a:r>
            <a:rPr lang="en-US" sz="1600" dirty="0" smtClean="0"/>
            <a:t>Ozone</a:t>
          </a:r>
          <a:endParaRPr lang="ar-EG" sz="1600" dirty="0"/>
        </a:p>
      </dgm:t>
    </dgm:pt>
    <dgm:pt modelId="{5C3CBA80-CAE0-4181-A52C-81C54C3868D4}" type="parTrans" cxnId="{1D9DAD24-2C10-4A11-8E12-D57459041D64}">
      <dgm:prSet/>
      <dgm:spPr/>
      <dgm:t>
        <a:bodyPr/>
        <a:lstStyle/>
        <a:p>
          <a:pPr rtl="1"/>
          <a:endParaRPr lang="ar-EG"/>
        </a:p>
      </dgm:t>
    </dgm:pt>
    <dgm:pt modelId="{9C7C3132-0707-487C-9F99-6924A2F06516}" type="sibTrans" cxnId="{1D9DAD24-2C10-4A11-8E12-D57459041D64}">
      <dgm:prSet custT="1"/>
      <dgm:spPr>
        <a:solidFill>
          <a:schemeClr val="accent2"/>
        </a:solidFill>
      </dgm:spPr>
      <dgm:t>
        <a:bodyPr/>
        <a:lstStyle/>
        <a:p>
          <a:pPr rtl="1"/>
          <a:r>
            <a:rPr lang="en-US" sz="2000" dirty="0" smtClean="0">
              <a:solidFill>
                <a:schemeClr val="tx1"/>
              </a:solidFill>
            </a:rPr>
            <a:t>UV In Sun Light</a:t>
          </a:r>
          <a:endParaRPr lang="ar-EG" sz="2000" dirty="0">
            <a:solidFill>
              <a:schemeClr val="tx1"/>
            </a:solidFill>
          </a:endParaRPr>
        </a:p>
      </dgm:t>
    </dgm:pt>
    <dgm:pt modelId="{597C33A9-3671-4168-A1E2-C5EAB09A9683}">
      <dgm:prSet phldrT="[Text]" custT="1">
        <dgm:style>
          <a:lnRef idx="0">
            <a:schemeClr val="accent6"/>
          </a:lnRef>
          <a:fillRef idx="3">
            <a:schemeClr val="accent6"/>
          </a:fillRef>
          <a:effectRef idx="3">
            <a:schemeClr val="accent6"/>
          </a:effectRef>
          <a:fontRef idx="minor">
            <a:schemeClr val="lt1"/>
          </a:fontRef>
        </dgm:style>
      </dgm:prSet>
      <dgm:spPr/>
      <dgm:t>
        <a:bodyPr/>
        <a:lstStyle/>
        <a:p>
          <a:pPr rtl="1"/>
          <a:r>
            <a:rPr lang="en-US" sz="1800" dirty="0" err="1" smtClean="0"/>
            <a:t>Peroxyacetyl</a:t>
          </a:r>
          <a:r>
            <a:rPr lang="en-US" sz="1800" dirty="0" smtClean="0"/>
            <a:t>-Nitrate ( PAN</a:t>
          </a:r>
          <a:r>
            <a:rPr lang="en-US" sz="2400" dirty="0" smtClean="0"/>
            <a:t>)</a:t>
          </a:r>
          <a:endParaRPr lang="ar-EG" sz="2400" dirty="0"/>
        </a:p>
      </dgm:t>
    </dgm:pt>
    <dgm:pt modelId="{1CF690A4-7919-4827-B2F8-81EA407F6B01}" type="parTrans" cxnId="{3994631B-AEE4-408E-AB60-899E470668A4}">
      <dgm:prSet/>
      <dgm:spPr/>
      <dgm:t>
        <a:bodyPr/>
        <a:lstStyle/>
        <a:p>
          <a:pPr rtl="1"/>
          <a:endParaRPr lang="ar-EG"/>
        </a:p>
      </dgm:t>
    </dgm:pt>
    <dgm:pt modelId="{2A33E261-C871-4EE3-A063-02EF617C3F91}" type="sibTrans" cxnId="{3994631B-AEE4-408E-AB60-899E470668A4}">
      <dgm:prSet/>
      <dgm:spPr/>
      <dgm:t>
        <a:bodyPr/>
        <a:lstStyle/>
        <a:p>
          <a:pPr rtl="1"/>
          <a:endParaRPr lang="ar-EG"/>
        </a:p>
      </dgm:t>
    </dgm:pt>
    <dgm:pt modelId="{332AED86-558A-4E4B-B7B3-B1FC69FF8778}" type="pres">
      <dgm:prSet presAssocID="{658F050C-2D0E-42A6-B85D-CC41082807BC}" presName="linearFlow" presStyleCnt="0">
        <dgm:presLayoutVars>
          <dgm:dir/>
          <dgm:resizeHandles val="exact"/>
        </dgm:presLayoutVars>
      </dgm:prSet>
      <dgm:spPr/>
      <dgm:t>
        <a:bodyPr/>
        <a:lstStyle/>
        <a:p>
          <a:pPr rtl="1"/>
          <a:endParaRPr lang="ar-EG"/>
        </a:p>
      </dgm:t>
    </dgm:pt>
    <dgm:pt modelId="{C93B2DCA-E0C1-4687-A80F-C3B7425EA5CF}" type="pres">
      <dgm:prSet presAssocID="{2C34D3A0-9C16-482A-A8A0-683A2BA418C1}" presName="node" presStyleLbl="node1" presStyleIdx="0" presStyleCnt="4" custScaleX="209790" custScaleY="154791" custLinFactX="22707" custLinFactNeighborX="100000" custLinFactNeighborY="0">
        <dgm:presLayoutVars>
          <dgm:bulletEnabled val="1"/>
        </dgm:presLayoutVars>
      </dgm:prSet>
      <dgm:spPr/>
      <dgm:t>
        <a:bodyPr/>
        <a:lstStyle/>
        <a:p>
          <a:pPr rtl="1"/>
          <a:endParaRPr lang="ar-EG"/>
        </a:p>
      </dgm:t>
    </dgm:pt>
    <dgm:pt modelId="{CF73C2DB-261F-4AF9-8A02-F13016F17F21}" type="pres">
      <dgm:prSet presAssocID="{F224C58F-1667-4CCD-B0F2-D0A0C0F8DC47}" presName="spacerL" presStyleCnt="0"/>
      <dgm:spPr/>
    </dgm:pt>
    <dgm:pt modelId="{6AC0A4E4-64FC-444B-8E3D-5AD2734966BD}" type="pres">
      <dgm:prSet presAssocID="{F224C58F-1667-4CCD-B0F2-D0A0C0F8DC47}" presName="sibTrans" presStyleLbl="sibTrans2D1" presStyleIdx="0" presStyleCnt="3" custScaleX="109930" custScaleY="91932" custLinFactX="45741" custLinFactNeighborX="100000" custLinFactNeighborY="20308"/>
      <dgm:spPr/>
      <dgm:t>
        <a:bodyPr/>
        <a:lstStyle/>
        <a:p>
          <a:pPr rtl="1"/>
          <a:endParaRPr lang="ar-EG"/>
        </a:p>
      </dgm:t>
    </dgm:pt>
    <dgm:pt modelId="{D4689002-32C7-4189-B229-7989142A5F95}" type="pres">
      <dgm:prSet presAssocID="{F224C58F-1667-4CCD-B0F2-D0A0C0F8DC47}" presName="spacerR" presStyleCnt="0"/>
      <dgm:spPr/>
    </dgm:pt>
    <dgm:pt modelId="{22D5733A-7B08-4B10-8928-14DFE0177F29}" type="pres">
      <dgm:prSet presAssocID="{9C2BBD3D-F888-4466-9CAE-575C7DA98AAD}" presName="node" presStyleLbl="node1" presStyleIdx="1" presStyleCnt="4" custScaleX="382461" custScaleY="204327" custLinFactX="29060" custLinFactNeighborX="100000" custLinFactNeighborY="12873">
        <dgm:presLayoutVars>
          <dgm:bulletEnabled val="1"/>
        </dgm:presLayoutVars>
      </dgm:prSet>
      <dgm:spPr/>
      <dgm:t>
        <a:bodyPr/>
        <a:lstStyle/>
        <a:p>
          <a:pPr rtl="1"/>
          <a:endParaRPr lang="ar-EG"/>
        </a:p>
      </dgm:t>
    </dgm:pt>
    <dgm:pt modelId="{8565B560-C2A0-4C1A-9ECF-F2910680219D}" type="pres">
      <dgm:prSet presAssocID="{0CA3EDA5-EEF6-4248-B45B-4A1A0D80677D}" presName="spacerL" presStyleCnt="0"/>
      <dgm:spPr/>
    </dgm:pt>
    <dgm:pt modelId="{3F2598CF-0E31-49FF-A413-1B2B6221B290}" type="pres">
      <dgm:prSet presAssocID="{0CA3EDA5-EEF6-4248-B45B-4A1A0D80677D}" presName="sibTrans" presStyleLbl="sibTrans2D1" presStyleIdx="1" presStyleCnt="3" custLinFactX="1007112" custLinFactNeighborX="1100000" custLinFactNeighborY="50000"/>
      <dgm:spPr/>
      <dgm:t>
        <a:bodyPr/>
        <a:lstStyle/>
        <a:p>
          <a:pPr rtl="1"/>
          <a:endParaRPr lang="ar-EG"/>
        </a:p>
      </dgm:t>
    </dgm:pt>
    <dgm:pt modelId="{01557D76-EAA7-4801-A873-8314CF5DF5BC}" type="pres">
      <dgm:prSet presAssocID="{0CA3EDA5-EEF6-4248-B45B-4A1A0D80677D}" presName="spacerR" presStyleCnt="0"/>
      <dgm:spPr/>
    </dgm:pt>
    <dgm:pt modelId="{3765867C-058C-4093-9C39-A37B63C4F072}" type="pres">
      <dgm:prSet presAssocID="{627AD3F5-DBD4-4E63-BEB6-C8F582DD4F94}" presName="node" presStyleLbl="node1" presStyleIdx="2" presStyleCnt="4" custScaleX="281875" custScaleY="184151" custLinFactX="610012" custLinFactNeighborX="700000" custLinFactNeighborY="17666">
        <dgm:presLayoutVars>
          <dgm:bulletEnabled val="1"/>
        </dgm:presLayoutVars>
      </dgm:prSet>
      <dgm:spPr/>
      <dgm:t>
        <a:bodyPr/>
        <a:lstStyle/>
        <a:p>
          <a:pPr rtl="1"/>
          <a:endParaRPr lang="ar-EG"/>
        </a:p>
      </dgm:t>
    </dgm:pt>
    <dgm:pt modelId="{4FA44EFF-708A-4C22-8DAC-2F60BE5D46B9}" type="pres">
      <dgm:prSet presAssocID="{9C7C3132-0707-487C-9F99-6924A2F06516}" presName="spacerL" presStyleCnt="0"/>
      <dgm:spPr/>
    </dgm:pt>
    <dgm:pt modelId="{CEB52F7E-7CF7-433A-BD84-339C9900A792}" type="pres">
      <dgm:prSet presAssocID="{9C7C3132-0707-487C-9F99-6924A2F06516}" presName="sibTrans" presStyleLbl="sibTrans2D1" presStyleIdx="2" presStyleCnt="3" custScaleX="504941" custScaleY="465620" custLinFactX="-500000" custLinFactNeighborX="-584613" custLinFactNeighborY="53202"/>
      <dgm:spPr/>
      <dgm:t>
        <a:bodyPr/>
        <a:lstStyle/>
        <a:p>
          <a:pPr rtl="1"/>
          <a:endParaRPr lang="ar-EG"/>
        </a:p>
      </dgm:t>
    </dgm:pt>
    <dgm:pt modelId="{F0D897F4-3136-4FF3-88D1-349CAB2B8F9D}" type="pres">
      <dgm:prSet presAssocID="{9C7C3132-0707-487C-9F99-6924A2F06516}" presName="spacerR" presStyleCnt="0"/>
      <dgm:spPr/>
    </dgm:pt>
    <dgm:pt modelId="{A994CBD1-4535-4F33-8A51-ED77330B3C41}" type="pres">
      <dgm:prSet presAssocID="{597C33A9-3671-4168-A1E2-C5EAB09A9683}" presName="node" presStyleLbl="node1" presStyleIdx="3" presStyleCnt="4" custScaleX="417722" custScaleY="269608" custLinFactX="-382749" custLinFactNeighborX="-400000" custLinFactNeighborY="30631">
        <dgm:presLayoutVars>
          <dgm:bulletEnabled val="1"/>
        </dgm:presLayoutVars>
      </dgm:prSet>
      <dgm:spPr/>
      <dgm:t>
        <a:bodyPr/>
        <a:lstStyle/>
        <a:p>
          <a:pPr rtl="1"/>
          <a:endParaRPr lang="ar-EG"/>
        </a:p>
      </dgm:t>
    </dgm:pt>
  </dgm:ptLst>
  <dgm:cxnLst>
    <dgm:cxn modelId="{28F24383-A226-46EB-915E-EA4AB1070A2D}" type="presOf" srcId="{627AD3F5-DBD4-4E63-BEB6-C8F582DD4F94}" destId="{3765867C-058C-4093-9C39-A37B63C4F072}" srcOrd="0" destOrd="0" presId="urn:microsoft.com/office/officeart/2005/8/layout/equation1"/>
    <dgm:cxn modelId="{1D9DAD24-2C10-4A11-8E12-D57459041D64}" srcId="{658F050C-2D0E-42A6-B85D-CC41082807BC}" destId="{627AD3F5-DBD4-4E63-BEB6-C8F582DD4F94}" srcOrd="2" destOrd="0" parTransId="{5C3CBA80-CAE0-4181-A52C-81C54C3868D4}" sibTransId="{9C7C3132-0707-487C-9F99-6924A2F06516}"/>
    <dgm:cxn modelId="{69FFB93D-41AB-4C41-B88E-DCC177F8F842}" type="presOf" srcId="{F224C58F-1667-4CCD-B0F2-D0A0C0F8DC47}" destId="{6AC0A4E4-64FC-444B-8E3D-5AD2734966BD}" srcOrd="0" destOrd="0" presId="urn:microsoft.com/office/officeart/2005/8/layout/equation1"/>
    <dgm:cxn modelId="{3994631B-AEE4-408E-AB60-899E470668A4}" srcId="{658F050C-2D0E-42A6-B85D-CC41082807BC}" destId="{597C33A9-3671-4168-A1E2-C5EAB09A9683}" srcOrd="3" destOrd="0" parTransId="{1CF690A4-7919-4827-B2F8-81EA407F6B01}" sibTransId="{2A33E261-C871-4EE3-A063-02EF617C3F91}"/>
    <dgm:cxn modelId="{29B03D62-9B53-4E25-958B-705622410999}" type="presOf" srcId="{9C7C3132-0707-487C-9F99-6924A2F06516}" destId="{CEB52F7E-7CF7-433A-BD84-339C9900A792}" srcOrd="0" destOrd="0" presId="urn:microsoft.com/office/officeart/2005/8/layout/equation1"/>
    <dgm:cxn modelId="{A8E903D4-7DDD-4B65-9880-0A550FCC88E2}" type="presOf" srcId="{658F050C-2D0E-42A6-B85D-CC41082807BC}" destId="{332AED86-558A-4E4B-B7B3-B1FC69FF8778}" srcOrd="0" destOrd="0" presId="urn:microsoft.com/office/officeart/2005/8/layout/equation1"/>
    <dgm:cxn modelId="{AC221A14-5AD4-451F-B935-720D6DC6E187}" type="presOf" srcId="{0CA3EDA5-EEF6-4248-B45B-4A1A0D80677D}" destId="{3F2598CF-0E31-49FF-A413-1B2B6221B290}" srcOrd="0" destOrd="0" presId="urn:microsoft.com/office/officeart/2005/8/layout/equation1"/>
    <dgm:cxn modelId="{E97B63AF-1D2A-41B1-87A0-23503AD6A264}" srcId="{658F050C-2D0E-42A6-B85D-CC41082807BC}" destId="{9C2BBD3D-F888-4466-9CAE-575C7DA98AAD}" srcOrd="1" destOrd="0" parTransId="{7FCEED21-326A-44EA-9527-29DA4DD68B9D}" sibTransId="{0CA3EDA5-EEF6-4248-B45B-4A1A0D80677D}"/>
    <dgm:cxn modelId="{C282BABC-4E2A-4AD5-949A-55BC062A0037}" srcId="{658F050C-2D0E-42A6-B85D-CC41082807BC}" destId="{2C34D3A0-9C16-482A-A8A0-683A2BA418C1}" srcOrd="0" destOrd="0" parTransId="{655C53BB-AFCE-410E-A446-650118818D59}" sibTransId="{F224C58F-1667-4CCD-B0F2-D0A0C0F8DC47}"/>
    <dgm:cxn modelId="{EE642262-420F-4DD8-B1F8-B8864E84C9E5}" type="presOf" srcId="{597C33A9-3671-4168-A1E2-C5EAB09A9683}" destId="{A994CBD1-4535-4F33-8A51-ED77330B3C41}" srcOrd="0" destOrd="0" presId="urn:microsoft.com/office/officeart/2005/8/layout/equation1"/>
    <dgm:cxn modelId="{66FF2679-FDEC-47DE-A17A-6F6981C811D3}" type="presOf" srcId="{9C2BBD3D-F888-4466-9CAE-575C7DA98AAD}" destId="{22D5733A-7B08-4B10-8928-14DFE0177F29}" srcOrd="0" destOrd="0" presId="urn:microsoft.com/office/officeart/2005/8/layout/equation1"/>
    <dgm:cxn modelId="{E0E48671-4D26-4475-815B-D96CED160F3B}" type="presOf" srcId="{2C34D3A0-9C16-482A-A8A0-683A2BA418C1}" destId="{C93B2DCA-E0C1-4687-A80F-C3B7425EA5CF}" srcOrd="0" destOrd="0" presId="urn:microsoft.com/office/officeart/2005/8/layout/equation1"/>
    <dgm:cxn modelId="{BBE503B3-25C5-4867-AC86-909F2A1E03DE}" type="presParOf" srcId="{332AED86-558A-4E4B-B7B3-B1FC69FF8778}" destId="{C93B2DCA-E0C1-4687-A80F-C3B7425EA5CF}" srcOrd="0" destOrd="0" presId="urn:microsoft.com/office/officeart/2005/8/layout/equation1"/>
    <dgm:cxn modelId="{38EB2DA6-6629-412D-A1E8-AA09278405BC}" type="presParOf" srcId="{332AED86-558A-4E4B-B7B3-B1FC69FF8778}" destId="{CF73C2DB-261F-4AF9-8A02-F13016F17F21}" srcOrd="1" destOrd="0" presId="urn:microsoft.com/office/officeart/2005/8/layout/equation1"/>
    <dgm:cxn modelId="{8B69DA1B-1423-4FE2-B18A-9B253A908DBD}" type="presParOf" srcId="{332AED86-558A-4E4B-B7B3-B1FC69FF8778}" destId="{6AC0A4E4-64FC-444B-8E3D-5AD2734966BD}" srcOrd="2" destOrd="0" presId="urn:microsoft.com/office/officeart/2005/8/layout/equation1"/>
    <dgm:cxn modelId="{40F08A9E-A839-4679-8A95-113BC6C01DA2}" type="presParOf" srcId="{332AED86-558A-4E4B-B7B3-B1FC69FF8778}" destId="{D4689002-32C7-4189-B229-7989142A5F95}" srcOrd="3" destOrd="0" presId="urn:microsoft.com/office/officeart/2005/8/layout/equation1"/>
    <dgm:cxn modelId="{83904BDE-CC11-4FE0-A999-55B87B3C85B2}" type="presParOf" srcId="{332AED86-558A-4E4B-B7B3-B1FC69FF8778}" destId="{22D5733A-7B08-4B10-8928-14DFE0177F29}" srcOrd="4" destOrd="0" presId="urn:microsoft.com/office/officeart/2005/8/layout/equation1"/>
    <dgm:cxn modelId="{2EB00F04-5EA7-44FD-943D-472C853AC681}" type="presParOf" srcId="{332AED86-558A-4E4B-B7B3-B1FC69FF8778}" destId="{8565B560-C2A0-4C1A-9ECF-F2910680219D}" srcOrd="5" destOrd="0" presId="urn:microsoft.com/office/officeart/2005/8/layout/equation1"/>
    <dgm:cxn modelId="{168E6053-C659-457E-A4C6-ABB2B838C675}" type="presParOf" srcId="{332AED86-558A-4E4B-B7B3-B1FC69FF8778}" destId="{3F2598CF-0E31-49FF-A413-1B2B6221B290}" srcOrd="6" destOrd="0" presId="urn:microsoft.com/office/officeart/2005/8/layout/equation1"/>
    <dgm:cxn modelId="{3C6BA32A-2B3A-4C59-BDF5-04831CE2DCCE}" type="presParOf" srcId="{332AED86-558A-4E4B-B7B3-B1FC69FF8778}" destId="{01557D76-EAA7-4801-A873-8314CF5DF5BC}" srcOrd="7" destOrd="0" presId="urn:microsoft.com/office/officeart/2005/8/layout/equation1"/>
    <dgm:cxn modelId="{CD5517A1-DAE7-475F-86C8-38AC521513A6}" type="presParOf" srcId="{332AED86-558A-4E4B-B7B3-B1FC69FF8778}" destId="{3765867C-058C-4093-9C39-A37B63C4F072}" srcOrd="8" destOrd="0" presId="urn:microsoft.com/office/officeart/2005/8/layout/equation1"/>
    <dgm:cxn modelId="{CF10AB78-683A-4055-83DF-6AA6917BD5E7}" type="presParOf" srcId="{332AED86-558A-4E4B-B7B3-B1FC69FF8778}" destId="{4FA44EFF-708A-4C22-8DAC-2F60BE5D46B9}" srcOrd="9" destOrd="0" presId="urn:microsoft.com/office/officeart/2005/8/layout/equation1"/>
    <dgm:cxn modelId="{621C992F-4BA0-4F63-BE78-8F04A06BA1BC}" type="presParOf" srcId="{332AED86-558A-4E4B-B7B3-B1FC69FF8778}" destId="{CEB52F7E-7CF7-433A-BD84-339C9900A792}" srcOrd="10" destOrd="0" presId="urn:microsoft.com/office/officeart/2005/8/layout/equation1"/>
    <dgm:cxn modelId="{9C3720E4-50E4-4A57-A65F-93C35FB9F33F}" type="presParOf" srcId="{332AED86-558A-4E4B-B7B3-B1FC69FF8778}" destId="{F0D897F4-3136-4FF3-88D1-349CAB2B8F9D}" srcOrd="11" destOrd="0" presId="urn:microsoft.com/office/officeart/2005/8/layout/equation1"/>
    <dgm:cxn modelId="{E92735A4-1F9D-4CC3-8DD7-A21AA4CD0717}" type="presParOf" srcId="{332AED86-558A-4E4B-B7B3-B1FC69FF8778}" destId="{A994CBD1-4535-4F33-8A51-ED77330B3C41}"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5AD77-4E57-4101-A2F4-730E395F655D}">
      <dsp:nvSpPr>
        <dsp:cNvPr id="0" name=""/>
        <dsp:cNvSpPr/>
      </dsp:nvSpPr>
      <dsp:spPr>
        <a:xfrm rot="10800000">
          <a:off x="0" y="169035"/>
          <a:ext cx="6096000" cy="1354666"/>
        </a:xfrm>
        <a:prstGeom prst="trapezoid">
          <a:avLst>
            <a:gd name="adj" fmla="val 75000"/>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82550" tIns="82550" rIns="82550" bIns="82550" numCol="1" spcCol="1270" anchor="ctr" anchorCtr="0">
          <a:noAutofit/>
        </a:bodyPr>
        <a:lstStyle/>
        <a:p>
          <a:pPr lvl="0" algn="ctr" defTabSz="2889250" rtl="1">
            <a:lnSpc>
              <a:spcPct val="90000"/>
            </a:lnSpc>
            <a:spcBef>
              <a:spcPct val="0"/>
            </a:spcBef>
            <a:spcAft>
              <a:spcPct val="35000"/>
            </a:spcAft>
          </a:pPr>
          <a:r>
            <a:rPr lang="en-US" sz="6500" kern="1200" dirty="0" smtClean="0"/>
            <a:t>3</a:t>
          </a:r>
          <a:endParaRPr lang="ar-EG" sz="6500" kern="1200" dirty="0"/>
        </a:p>
      </dsp:txBody>
      <dsp:txXfrm rot="-10800000">
        <a:off x="1066799" y="169035"/>
        <a:ext cx="3962400" cy="1354666"/>
      </dsp:txXfrm>
    </dsp:sp>
    <dsp:sp modelId="{26E6578D-F88D-4789-8AB8-776EFCB21BD9}">
      <dsp:nvSpPr>
        <dsp:cNvPr id="0" name=""/>
        <dsp:cNvSpPr/>
      </dsp:nvSpPr>
      <dsp:spPr>
        <a:xfrm rot="10800000">
          <a:off x="1015999" y="1354666"/>
          <a:ext cx="4064000" cy="1354666"/>
        </a:xfrm>
        <a:prstGeom prst="trapezoid">
          <a:avLst>
            <a:gd name="adj" fmla="val 75000"/>
          </a:avLst>
        </a:prstGeom>
        <a:solidFill>
          <a:schemeClr val="accent1"/>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82550" tIns="82550" rIns="82550" bIns="82550" numCol="1" spcCol="1270" anchor="ctr" anchorCtr="0">
          <a:noAutofit/>
        </a:bodyPr>
        <a:lstStyle/>
        <a:p>
          <a:pPr lvl="0" algn="ctr" defTabSz="2889250" rtl="1">
            <a:lnSpc>
              <a:spcPct val="90000"/>
            </a:lnSpc>
            <a:spcBef>
              <a:spcPct val="0"/>
            </a:spcBef>
            <a:spcAft>
              <a:spcPct val="35000"/>
            </a:spcAft>
          </a:pPr>
          <a:r>
            <a:rPr lang="en-US" sz="6500" kern="1200" dirty="0" smtClean="0"/>
            <a:t>2</a:t>
          </a:r>
          <a:endParaRPr lang="ar-EG" sz="6500" kern="1200" dirty="0"/>
        </a:p>
      </dsp:txBody>
      <dsp:txXfrm rot="-10800000">
        <a:off x="1727199" y="1354666"/>
        <a:ext cx="2641600" cy="1354666"/>
      </dsp:txXfrm>
    </dsp:sp>
    <dsp:sp modelId="{9CD2F5FC-C547-46D2-ACCC-9251419FF80B}">
      <dsp:nvSpPr>
        <dsp:cNvPr id="0" name=""/>
        <dsp:cNvSpPr/>
      </dsp:nvSpPr>
      <dsp:spPr>
        <a:xfrm rot="10800000">
          <a:off x="2032000" y="2709333"/>
          <a:ext cx="2032000" cy="1354666"/>
        </a:xfrm>
        <a:prstGeom prst="trapezoid">
          <a:avLst>
            <a:gd name="adj" fmla="val 75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2550" tIns="82550" rIns="82550" bIns="82550" numCol="1" spcCol="1270" anchor="ctr" anchorCtr="0">
          <a:noAutofit/>
        </a:bodyPr>
        <a:lstStyle/>
        <a:p>
          <a:pPr lvl="0" algn="ctr" defTabSz="2889250" rtl="1">
            <a:lnSpc>
              <a:spcPct val="90000"/>
            </a:lnSpc>
            <a:spcBef>
              <a:spcPct val="0"/>
            </a:spcBef>
            <a:spcAft>
              <a:spcPct val="35000"/>
            </a:spcAft>
          </a:pPr>
          <a:r>
            <a:rPr lang="en-US" sz="6500" kern="1200" dirty="0" smtClean="0"/>
            <a:t>1</a:t>
          </a:r>
          <a:endParaRPr lang="ar-EG" sz="6500" kern="1200" dirty="0"/>
        </a:p>
      </dsp:txBody>
      <dsp:txXfrm rot="-10800000">
        <a:off x="2032000" y="2709333"/>
        <a:ext cx="2032000" cy="1354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B2DCA-E0C1-4687-A80F-C3B7425EA5CF}">
      <dsp:nvSpPr>
        <dsp:cNvPr id="0" name=""/>
        <dsp:cNvSpPr/>
      </dsp:nvSpPr>
      <dsp:spPr>
        <a:xfrm>
          <a:off x="151247" y="2289806"/>
          <a:ext cx="1015100" cy="74897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en-US" sz="2400" kern="1200" dirty="0" smtClean="0"/>
            <a:t>NO2</a:t>
          </a:r>
          <a:endParaRPr lang="ar-EG" sz="2400" kern="1200" dirty="0"/>
        </a:p>
      </dsp:txBody>
      <dsp:txXfrm>
        <a:off x="299905" y="2399491"/>
        <a:ext cx="717784" cy="529609"/>
      </dsp:txXfrm>
    </dsp:sp>
    <dsp:sp modelId="{6AC0A4E4-64FC-444B-8E3D-5AD2734966BD}">
      <dsp:nvSpPr>
        <dsp:cNvPr id="0" name=""/>
        <dsp:cNvSpPr/>
      </dsp:nvSpPr>
      <dsp:spPr>
        <a:xfrm>
          <a:off x="1224135" y="2592288"/>
          <a:ext cx="308509" cy="257999"/>
        </a:xfrm>
        <a:prstGeom prst="mathPlus">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ar-EG" sz="500" kern="1200"/>
        </a:p>
      </dsp:txBody>
      <dsp:txXfrm>
        <a:off x="1265028" y="2690947"/>
        <a:ext cx="226723" cy="60681"/>
      </dsp:txXfrm>
    </dsp:sp>
    <dsp:sp modelId="{22D5733A-7B08-4B10-8928-14DFE0177F29}">
      <dsp:nvSpPr>
        <dsp:cNvPr id="0" name=""/>
        <dsp:cNvSpPr/>
      </dsp:nvSpPr>
      <dsp:spPr>
        <a:xfrm>
          <a:off x="1584178" y="2232250"/>
          <a:ext cx="1850595" cy="98866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kern="1200" dirty="0" smtClean="0"/>
            <a:t>Hydrocarbons</a:t>
          </a:r>
          <a:endParaRPr lang="ar-EG" sz="2000" kern="1200" dirty="0"/>
        </a:p>
      </dsp:txBody>
      <dsp:txXfrm>
        <a:off x="1855191" y="2377037"/>
        <a:ext cx="1308569" cy="699093"/>
      </dsp:txXfrm>
    </dsp:sp>
    <dsp:sp modelId="{3F2598CF-0E31-49FF-A413-1B2B6221B290}">
      <dsp:nvSpPr>
        <dsp:cNvPr id="0" name=""/>
        <dsp:cNvSpPr/>
      </dsp:nvSpPr>
      <dsp:spPr>
        <a:xfrm>
          <a:off x="6552729" y="2664296"/>
          <a:ext cx="280641" cy="280641"/>
        </a:xfrm>
        <a:prstGeom prst="mathPlus">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ar-EG" sz="500" kern="1200" dirty="0">
            <a:solidFill>
              <a:schemeClr val="tx1"/>
            </a:solidFill>
          </a:endParaRPr>
        </a:p>
      </dsp:txBody>
      <dsp:txXfrm>
        <a:off x="6589928" y="2771613"/>
        <a:ext cx="206243" cy="66007"/>
      </dsp:txXfrm>
    </dsp:sp>
    <dsp:sp modelId="{3765867C-058C-4093-9C39-A37B63C4F072}">
      <dsp:nvSpPr>
        <dsp:cNvPr id="0" name=""/>
        <dsp:cNvSpPr/>
      </dsp:nvSpPr>
      <dsp:spPr>
        <a:xfrm>
          <a:off x="6840759" y="2304254"/>
          <a:ext cx="1363895" cy="891042"/>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lvl="0" algn="l" defTabSz="711200" rtl="0">
            <a:lnSpc>
              <a:spcPct val="90000"/>
            </a:lnSpc>
            <a:spcBef>
              <a:spcPct val="0"/>
            </a:spcBef>
            <a:spcAft>
              <a:spcPct val="35000"/>
            </a:spcAft>
          </a:pPr>
          <a:r>
            <a:rPr lang="en-US" sz="1600" kern="1200" dirty="0" smtClean="0"/>
            <a:t>Ozone</a:t>
          </a:r>
          <a:endParaRPr lang="ar-EG" sz="1600" kern="1200" dirty="0"/>
        </a:p>
      </dsp:txBody>
      <dsp:txXfrm>
        <a:off x="7040497" y="2434744"/>
        <a:ext cx="964419" cy="630062"/>
      </dsp:txXfrm>
    </dsp:sp>
    <dsp:sp modelId="{CEB52F7E-7CF7-433A-BD84-339C9900A792}">
      <dsp:nvSpPr>
        <dsp:cNvPr id="0" name=""/>
        <dsp:cNvSpPr/>
      </dsp:nvSpPr>
      <dsp:spPr>
        <a:xfrm>
          <a:off x="3384376" y="2160240"/>
          <a:ext cx="1417075" cy="1306724"/>
        </a:xfrm>
        <a:prstGeom prst="mathEqual">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en-US" sz="2000" kern="1200" dirty="0" smtClean="0">
              <a:solidFill>
                <a:schemeClr val="tx1"/>
              </a:solidFill>
            </a:rPr>
            <a:t>UV In Sun Light</a:t>
          </a:r>
          <a:endParaRPr lang="ar-EG" sz="2000" kern="1200" dirty="0">
            <a:solidFill>
              <a:schemeClr val="tx1"/>
            </a:solidFill>
          </a:endParaRPr>
        </a:p>
      </dsp:txBody>
      <dsp:txXfrm>
        <a:off x="3572209" y="2429425"/>
        <a:ext cx="1041409" cy="768354"/>
      </dsp:txXfrm>
    </dsp:sp>
    <dsp:sp modelId="{A994CBD1-4535-4F33-8A51-ED77330B3C41}">
      <dsp:nvSpPr>
        <dsp:cNvPr id="0" name=""/>
        <dsp:cNvSpPr/>
      </dsp:nvSpPr>
      <dsp:spPr>
        <a:xfrm>
          <a:off x="4464496" y="2160239"/>
          <a:ext cx="2021211" cy="1304539"/>
        </a:xfrm>
        <a:prstGeom prst="ellipse">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en-US" sz="1800" kern="1200" dirty="0" err="1" smtClean="0"/>
            <a:t>Peroxyacetyl</a:t>
          </a:r>
          <a:r>
            <a:rPr lang="en-US" sz="1800" kern="1200" dirty="0" smtClean="0"/>
            <a:t>-Nitrate ( PAN</a:t>
          </a:r>
          <a:r>
            <a:rPr lang="en-US" sz="2400" kern="1200" dirty="0" smtClean="0"/>
            <a:t>)</a:t>
          </a:r>
          <a:endParaRPr lang="ar-EG" sz="2400" kern="1200" dirty="0"/>
        </a:p>
      </dsp:txBody>
      <dsp:txXfrm>
        <a:off x="4760495" y="2351284"/>
        <a:ext cx="1429213" cy="92244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E3C5097-F4E6-41DE-9C48-EB4E68FEADCC}" type="datetimeFigureOut">
              <a:rPr lang="ar-EG" smtClean="0"/>
              <a:t>23/07/1441</a:t>
            </a:fld>
            <a:endParaRPr lang="ar-E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E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A03F54-D89B-41F9-A6BD-D88DF50FB16F}"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3C5097-F4E6-41DE-9C48-EB4E68FEADCC}" type="datetimeFigureOut">
              <a:rPr lang="ar-EG" smtClean="0"/>
              <a:t>23/07/1441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EA03F54-D89B-41F9-A6BD-D88DF50FB16F}"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3C5097-F4E6-41DE-9C48-EB4E68FEADCC}" type="datetimeFigureOut">
              <a:rPr lang="ar-EG" smtClean="0"/>
              <a:t>23/07/1441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EA03F54-D89B-41F9-A6BD-D88DF50FB16F}"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3C5097-F4E6-41DE-9C48-EB4E68FEADCC}" type="datetimeFigureOut">
              <a:rPr lang="ar-EG" smtClean="0"/>
              <a:t>23/07/1441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EA03F54-D89B-41F9-A6BD-D88DF50FB16F}" type="slidenum">
              <a:rPr lang="ar-EG" smtClean="0"/>
              <a:t>‹#›</a:t>
            </a:fld>
            <a:endParaRPr lang="ar-E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3C5097-F4E6-41DE-9C48-EB4E68FEADCC}" type="datetimeFigureOut">
              <a:rPr lang="ar-EG" smtClean="0"/>
              <a:t>23/07/1441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EA03F54-D89B-41F9-A6BD-D88DF50FB16F}" type="slidenum">
              <a:rPr lang="ar-EG" smtClean="0"/>
              <a:t>‹#›</a:t>
            </a:fld>
            <a:endParaRPr lang="ar-E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3C5097-F4E6-41DE-9C48-EB4E68FEADCC}" type="datetimeFigureOut">
              <a:rPr lang="ar-EG" smtClean="0"/>
              <a:t>23/07/1441</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EA03F54-D89B-41F9-A6BD-D88DF50FB16F}" type="slidenum">
              <a:rPr lang="ar-EG" smtClean="0"/>
              <a:t>‹#›</a:t>
            </a:fld>
            <a:endParaRPr lang="ar-E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3C5097-F4E6-41DE-9C48-EB4E68FEADCC}" type="datetimeFigureOut">
              <a:rPr lang="ar-EG" smtClean="0"/>
              <a:t>23/07/1441</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FEA03F54-D89B-41F9-A6BD-D88DF50FB16F}"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E3C5097-F4E6-41DE-9C48-EB4E68FEADCC}" type="datetimeFigureOut">
              <a:rPr lang="ar-EG" smtClean="0"/>
              <a:t>23/07/1441</a:t>
            </a:fld>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FEA03F54-D89B-41F9-A6BD-D88DF50FB16F}" type="slidenum">
              <a:rPr lang="ar-EG" smtClean="0"/>
              <a:t>‹#›</a:t>
            </a:fld>
            <a:endParaRPr lang="ar-E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E3C5097-F4E6-41DE-9C48-EB4E68FEADCC}" type="datetimeFigureOut">
              <a:rPr lang="ar-EG" smtClean="0"/>
              <a:t>23/07/1441</a:t>
            </a:fld>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FEA03F54-D89B-41F9-A6BD-D88DF50FB16F}"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E3C5097-F4E6-41DE-9C48-EB4E68FEADCC}" type="datetimeFigureOut">
              <a:rPr lang="ar-EG" smtClean="0"/>
              <a:t>23/07/1441</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EA03F54-D89B-41F9-A6BD-D88DF50FB16F}"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3C5097-F4E6-41DE-9C48-EB4E68FEADCC}" type="datetimeFigureOut">
              <a:rPr lang="ar-EG" smtClean="0"/>
              <a:t>23/07/1441</a:t>
            </a:fld>
            <a:endParaRPr lang="ar-E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E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EA03F54-D89B-41F9-A6BD-D88DF50FB16F}" type="slidenum">
              <a:rPr lang="ar-EG" smtClean="0"/>
              <a:t>‹#›</a:t>
            </a:fld>
            <a:endParaRPr lang="ar-E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3C5097-F4E6-41DE-9C48-EB4E68FEADCC}" type="datetimeFigureOut">
              <a:rPr lang="ar-EG" smtClean="0"/>
              <a:t>23/07/1441</a:t>
            </a:fld>
            <a:endParaRPr lang="ar-E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E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A03F54-D89B-41F9-A6BD-D88DF50FB16F}"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eg/url?q=http://www.ucar.edu/learn/1_3_1.htm&amp;sa=U&amp;ei=tRU0U4OeKqe40QWDvYDoCQ&amp;ved=0CB4Q9QEwAA&amp;sig2=FBJrWSb_aR5qJTiAobfB9Q&amp;usg=AFQjCNH21Golk7gEkdlteSEWqj9Zm7UvPQ"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mple.wikipedia.org/wiki/File:Antarcitc_ozone_layer_2006_09_24.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Environmental Pollution</a:t>
            </a:r>
            <a:endParaRPr lang="ar-EG" dirty="0"/>
          </a:p>
        </p:txBody>
      </p:sp>
      <p:sp>
        <p:nvSpPr>
          <p:cNvPr id="3" name="Subtitle 2"/>
          <p:cNvSpPr>
            <a:spLocks noGrp="1"/>
          </p:cNvSpPr>
          <p:nvPr>
            <p:ph type="subTitle" idx="1"/>
          </p:nvPr>
        </p:nvSpPr>
        <p:spPr/>
        <p:txBody>
          <a:bodyPr/>
          <a:lstStyle/>
          <a:p>
            <a:pPr rtl="0"/>
            <a:endParaRPr lang="en-US" dirty="0" smtClean="0"/>
          </a:p>
          <a:p>
            <a:pPr rtl="0"/>
            <a:endParaRPr lang="ar-EG" dirty="0"/>
          </a:p>
        </p:txBody>
      </p:sp>
    </p:spTree>
    <p:extLst>
      <p:ext uri="{BB962C8B-B14F-4D97-AF65-F5344CB8AC3E}">
        <p14:creationId xmlns:p14="http://schemas.microsoft.com/office/powerpoint/2010/main" val="38464341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88640"/>
            <a:ext cx="8435280" cy="6408712"/>
          </a:xfrm>
        </p:spPr>
        <p:txBody>
          <a:bodyPr/>
          <a:lstStyle/>
          <a:p>
            <a:pPr algn="l" rtl="0"/>
            <a:r>
              <a:rPr lang="en-US" dirty="0" smtClean="0"/>
              <a:t>The exhaust gases may contain heavy metals as lead zinc, etc.</a:t>
            </a:r>
          </a:p>
          <a:p>
            <a:pPr algn="l" rtl="0"/>
            <a:r>
              <a:rPr lang="en-US" dirty="0" smtClean="0"/>
              <a:t>Many products of the mobile combustion may react in the environment to produce additional pollutant.</a:t>
            </a:r>
          </a:p>
          <a:p>
            <a:pPr marL="109728" indent="0" algn="l" rtl="0">
              <a:buNone/>
            </a:pPr>
            <a:r>
              <a:rPr lang="en-US" dirty="0" smtClean="0"/>
              <a:t>    </a:t>
            </a:r>
            <a:r>
              <a:rPr lang="en-US" b="1" dirty="0" smtClean="0"/>
              <a:t> Photochemical smog:</a:t>
            </a:r>
          </a:p>
          <a:p>
            <a:pPr marL="109728" indent="0" algn="l" rtl="0">
              <a:buNone/>
            </a:pPr>
            <a:endParaRPr lang="en-US" dirty="0" smtClean="0"/>
          </a:p>
          <a:p>
            <a:pPr algn="l" rtl="0"/>
            <a:endParaRPr lang="ar-EG" dirty="0"/>
          </a:p>
        </p:txBody>
      </p:sp>
      <p:graphicFrame>
        <p:nvGraphicFramePr>
          <p:cNvPr id="4" name="Diagram 3"/>
          <p:cNvGraphicFramePr/>
          <p:nvPr>
            <p:extLst>
              <p:ext uri="{D42A27DB-BD31-4B8C-83A1-F6EECF244321}">
                <p14:modId xmlns:p14="http://schemas.microsoft.com/office/powerpoint/2010/main" val="2235947994"/>
              </p:ext>
            </p:extLst>
          </p:nvPr>
        </p:nvGraphicFramePr>
        <p:xfrm>
          <a:off x="323528" y="1340768"/>
          <a:ext cx="849694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70787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0648"/>
            <a:ext cx="8291264" cy="5746643"/>
          </a:xfrm>
        </p:spPr>
        <p:txBody>
          <a:bodyPr>
            <a:noAutofit/>
          </a:bodyPr>
          <a:lstStyle/>
          <a:p>
            <a:pPr algn="just" rtl="0"/>
            <a:r>
              <a:rPr lang="en-US" sz="3600" dirty="0" smtClean="0"/>
              <a:t>These smog are occurred in atmosphere of sunny cities with heavy traffic.</a:t>
            </a:r>
          </a:p>
          <a:p>
            <a:pPr algn="just" rtl="0"/>
            <a:endParaRPr lang="en-US" sz="3600" dirty="0" smtClean="0"/>
          </a:p>
          <a:p>
            <a:pPr algn="just" rtl="0"/>
            <a:r>
              <a:rPr lang="en-US" sz="3600" dirty="0" smtClean="0"/>
              <a:t>PAN and Ozone cause eye watering, respiratory stress in addition they are extremely toxic to plants. </a:t>
            </a:r>
          </a:p>
          <a:p>
            <a:pPr algn="just" rtl="0"/>
            <a:endParaRPr lang="en-US" sz="3600" dirty="0" smtClean="0"/>
          </a:p>
          <a:p>
            <a:pPr algn="just" rtl="0"/>
            <a:r>
              <a:rPr lang="en-US" sz="3600" dirty="0" smtClean="0"/>
              <a:t>PAN affects photosynthesis.</a:t>
            </a:r>
            <a:endParaRPr lang="ar-EG" sz="3600" dirty="0"/>
          </a:p>
        </p:txBody>
      </p:sp>
    </p:spTree>
    <p:extLst>
      <p:ext uri="{BB962C8B-B14F-4D97-AF65-F5344CB8AC3E}">
        <p14:creationId xmlns:p14="http://schemas.microsoft.com/office/powerpoint/2010/main" val="32727962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08720"/>
            <a:ext cx="8640960" cy="5760640"/>
          </a:xfrm>
        </p:spPr>
        <p:txBody>
          <a:bodyPr>
            <a:normAutofit lnSpcReduction="10000"/>
          </a:bodyPr>
          <a:lstStyle/>
          <a:p>
            <a:pPr algn="just" rtl="0"/>
            <a:r>
              <a:rPr lang="en-US" sz="3200" dirty="0" smtClean="0"/>
              <a:t>Radiation and radioactive materials are significant pollutants of the air.</a:t>
            </a:r>
          </a:p>
          <a:p>
            <a:pPr algn="just" rtl="0"/>
            <a:r>
              <a:rPr lang="en-US" sz="3200" dirty="0" smtClean="0"/>
              <a:t>Explosion and testing of nuclear weapons has added radioactivity in air.</a:t>
            </a:r>
          </a:p>
          <a:p>
            <a:pPr algn="just" rtl="0"/>
            <a:r>
              <a:rPr lang="en-US" sz="3200" dirty="0" smtClean="0"/>
              <a:t>Development of Nuclear reactors for peaceful uses has added the volumes of radioactive wastes in the air. </a:t>
            </a:r>
          </a:p>
          <a:p>
            <a:pPr algn="just" rtl="0"/>
            <a:r>
              <a:rPr lang="en-US" sz="3200" dirty="0" smtClean="0"/>
              <a:t>Radioactive isotopes used in medicine and scientific research have also another source of air radiation pollution.</a:t>
            </a:r>
          </a:p>
          <a:p>
            <a:pPr algn="just" rtl="0"/>
            <a:r>
              <a:rPr lang="en-US" sz="3200" dirty="0" smtClean="0"/>
              <a:t>These radiations harmfully affect ecosystem</a:t>
            </a:r>
            <a:r>
              <a:rPr lang="en-US" dirty="0" smtClean="0"/>
              <a:t>.</a:t>
            </a:r>
            <a:endParaRPr lang="ar-EG" dirty="0"/>
          </a:p>
        </p:txBody>
      </p:sp>
      <p:sp>
        <p:nvSpPr>
          <p:cNvPr id="3" name="Title 2"/>
          <p:cNvSpPr>
            <a:spLocks noGrp="1"/>
          </p:cNvSpPr>
          <p:nvPr>
            <p:ph type="title"/>
          </p:nvPr>
        </p:nvSpPr>
        <p:spPr>
          <a:xfrm>
            <a:off x="457200" y="188640"/>
            <a:ext cx="8435280" cy="792088"/>
          </a:xfrm>
        </p:spPr>
        <p:txBody>
          <a:bodyPr/>
          <a:lstStyle/>
          <a:p>
            <a:pPr rtl="0"/>
            <a:r>
              <a:rPr lang="en-US" dirty="0" smtClean="0"/>
              <a:t>C. Radiation</a:t>
            </a:r>
            <a:endParaRPr lang="ar-EG" dirty="0"/>
          </a:p>
        </p:txBody>
      </p:sp>
    </p:spTree>
    <p:extLst>
      <p:ext uri="{BB962C8B-B14F-4D97-AF65-F5344CB8AC3E}">
        <p14:creationId xmlns:p14="http://schemas.microsoft.com/office/powerpoint/2010/main" val="4274616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Various pesticides have been released into the air as spray dust and granules.</a:t>
            </a:r>
            <a:endParaRPr lang="ar-EG" dirty="0"/>
          </a:p>
        </p:txBody>
      </p:sp>
      <p:sp>
        <p:nvSpPr>
          <p:cNvPr id="3" name="Title 2"/>
          <p:cNvSpPr>
            <a:spLocks noGrp="1"/>
          </p:cNvSpPr>
          <p:nvPr>
            <p:ph type="title"/>
          </p:nvPr>
        </p:nvSpPr>
        <p:spPr/>
        <p:txBody>
          <a:bodyPr/>
          <a:lstStyle/>
          <a:p>
            <a:r>
              <a:rPr lang="en-US" dirty="0" smtClean="0"/>
              <a:t>D. Pesticides</a:t>
            </a:r>
            <a:endParaRPr lang="ar-EG" dirty="0"/>
          </a:p>
        </p:txBody>
      </p:sp>
    </p:spTree>
    <p:extLst>
      <p:ext uri="{BB962C8B-B14F-4D97-AF65-F5344CB8AC3E}">
        <p14:creationId xmlns:p14="http://schemas.microsoft.com/office/powerpoint/2010/main" val="3487743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lstStyle/>
          <a:p>
            <a:pPr algn="l" rtl="0"/>
            <a:r>
              <a:rPr lang="en-US" dirty="0" smtClean="0"/>
              <a:t>Air pollutants, such as dust, smoke, at higher concentration reflect solar radiation again from the atmosphere back to the earth.</a:t>
            </a:r>
          </a:p>
          <a:p>
            <a:pPr algn="l" rtl="0"/>
            <a:endParaRPr lang="en-US" dirty="0" smtClean="0"/>
          </a:p>
          <a:p>
            <a:pPr marL="109728" indent="0" algn="l" rtl="0">
              <a:buNone/>
            </a:pPr>
            <a:r>
              <a:rPr lang="en-US" dirty="0" smtClean="0"/>
              <a:t>Green House Effect</a:t>
            </a:r>
          </a:p>
          <a:p>
            <a:pPr marL="109728" indent="0" algn="l" rtl="0">
              <a:buNone/>
            </a:pPr>
            <a:endParaRPr lang="en-US" dirty="0" smtClean="0"/>
          </a:p>
          <a:p>
            <a:pPr algn="l" rtl="0"/>
            <a:endParaRPr lang="en-US" dirty="0" smtClean="0"/>
          </a:p>
          <a:p>
            <a:pPr algn="l" rtl="0"/>
            <a:r>
              <a:rPr lang="en-US" dirty="0" smtClean="0"/>
              <a:t>This condition have serious effect on earth climate as it cause Global warming  followed by melting of glaciers and a flooding of  the coastal cities.</a:t>
            </a:r>
          </a:p>
          <a:p>
            <a:pPr algn="l" rtl="0"/>
            <a:endParaRPr lang="en-US" dirty="0"/>
          </a:p>
        </p:txBody>
      </p:sp>
      <p:sp>
        <p:nvSpPr>
          <p:cNvPr id="3" name="Title 2"/>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US" dirty="0" smtClean="0">
                <a:solidFill>
                  <a:srgbClr val="FFFF00"/>
                </a:solidFill>
              </a:rPr>
              <a:t>Effect of air pollution on climate</a:t>
            </a:r>
            <a:endParaRPr lang="ar-EG" dirty="0">
              <a:solidFill>
                <a:srgbClr val="FFFF00"/>
              </a:solidFill>
            </a:endParaRPr>
          </a:p>
        </p:txBody>
      </p:sp>
      <p:sp>
        <p:nvSpPr>
          <p:cNvPr id="4" name="Right Arrow 3"/>
          <p:cNvSpPr/>
          <p:nvPr/>
        </p:nvSpPr>
        <p:spPr>
          <a:xfrm rot="9502172">
            <a:off x="4349415" y="2890643"/>
            <a:ext cx="2310183" cy="7964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5" name="TextBox 4"/>
          <p:cNvSpPr txBox="1"/>
          <p:nvPr/>
        </p:nvSpPr>
        <p:spPr>
          <a:xfrm>
            <a:off x="1691680" y="3593427"/>
            <a:ext cx="184731" cy="369332"/>
          </a:xfrm>
          <a:prstGeom prst="rect">
            <a:avLst/>
          </a:prstGeom>
          <a:noFill/>
        </p:spPr>
        <p:txBody>
          <a:bodyPr wrap="none" rtlCol="1">
            <a:spAutoFit/>
          </a:bodyPr>
          <a:lstStyle/>
          <a:p>
            <a:endParaRPr lang="ar-EG" dirty="0"/>
          </a:p>
        </p:txBody>
      </p:sp>
    </p:spTree>
    <p:extLst>
      <p:ext uri="{BB962C8B-B14F-4D97-AF65-F5344CB8AC3E}">
        <p14:creationId xmlns:p14="http://schemas.microsoft.com/office/powerpoint/2010/main" val="2452386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t3.gstatic.com/images?q=tbn:ANd9GcTRO8zT1T7YFX9tu7UcyXQDWqT40DgZ01ytw1RAVyNNjtXxnpSmrQi10v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0" y="1196752"/>
            <a:ext cx="8208912" cy="5472608"/>
          </a:xfrm>
          <a:prstGeom prst="rect">
            <a:avLst/>
          </a:prstGeom>
          <a:noFill/>
          <a:ln>
            <a:noFill/>
          </a:ln>
        </p:spPr>
      </p:pic>
      <p:sp>
        <p:nvSpPr>
          <p:cNvPr id="3" name="Title 2"/>
          <p:cNvSpPr>
            <a:spLocks noGrp="1"/>
          </p:cNvSpPr>
          <p:nvPr>
            <p:ph type="title"/>
          </p:nvPr>
        </p:nvSpPr>
        <p:spPr/>
        <p:txBody>
          <a:bodyPr/>
          <a:lstStyle/>
          <a:p>
            <a:r>
              <a:rPr lang="en-US" dirty="0">
                <a:effectLst/>
              </a:rPr>
              <a:t>Fig.  Green house effect </a:t>
            </a:r>
            <a:endParaRPr lang="ar-EG" dirty="0"/>
          </a:p>
        </p:txBody>
      </p:sp>
    </p:spTree>
    <p:extLst>
      <p:ext uri="{BB962C8B-B14F-4D97-AF65-F5344CB8AC3E}">
        <p14:creationId xmlns:p14="http://schemas.microsoft.com/office/powerpoint/2010/main" val="1427169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ttp://upload.wikimedia.org/wikipedia/commons/5/5c/Perito_Moreno_Glacier_Patagonia_Argentina_Luca_Galuzzi_2005.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24744"/>
            <a:ext cx="7920880" cy="5544616"/>
          </a:xfrm>
          <a:prstGeom prst="rect">
            <a:avLst/>
          </a:prstGeom>
          <a:noFill/>
          <a:ln>
            <a:noFill/>
          </a:ln>
        </p:spPr>
      </p:pic>
      <p:sp>
        <p:nvSpPr>
          <p:cNvPr id="4" name="Title 3"/>
          <p:cNvSpPr>
            <a:spLocks noGrp="1"/>
          </p:cNvSpPr>
          <p:nvPr>
            <p:ph type="title"/>
          </p:nvPr>
        </p:nvSpPr>
        <p:spPr/>
        <p:txBody>
          <a:bodyPr/>
          <a:lstStyle/>
          <a:p>
            <a:r>
              <a:rPr lang="en-US" dirty="0" smtClean="0"/>
              <a:t>Melting of glaciers</a:t>
            </a:r>
            <a:endParaRPr lang="ar-EG" dirty="0"/>
          </a:p>
        </p:txBody>
      </p:sp>
    </p:spTree>
    <p:extLst>
      <p:ext uri="{BB962C8B-B14F-4D97-AF65-F5344CB8AC3E}">
        <p14:creationId xmlns:p14="http://schemas.microsoft.com/office/powerpoint/2010/main" val="2272948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88640"/>
            <a:ext cx="8435280" cy="6480720"/>
          </a:xfrm>
        </p:spPr>
        <p:txBody>
          <a:bodyPr/>
          <a:lstStyle/>
          <a:p>
            <a:pPr algn="l" rtl="0"/>
            <a:r>
              <a:rPr lang="en-US" b="1" u="sng" dirty="0" smtClean="0"/>
              <a:t>Depletion of ozone layer</a:t>
            </a:r>
            <a:r>
              <a:rPr lang="en-US" u="sng" dirty="0" smtClean="0"/>
              <a:t>:</a:t>
            </a:r>
          </a:p>
          <a:p>
            <a:pPr marL="624078" indent="-514350" algn="l" rtl="0">
              <a:buFont typeface="+mj-lt"/>
              <a:buAutoNum type="arabicPeriod"/>
            </a:pPr>
            <a:r>
              <a:rPr lang="en-US" dirty="0"/>
              <a:t> </a:t>
            </a:r>
            <a:r>
              <a:rPr lang="en-US" dirty="0" smtClean="0"/>
              <a:t>  The sun light wavelengths range    infrared –visible –Ultraviolet. </a:t>
            </a:r>
          </a:p>
          <a:p>
            <a:pPr marL="624078" indent="-514350" algn="l" rtl="0">
              <a:buFont typeface="+mj-lt"/>
              <a:buAutoNum type="arabicPeriod"/>
            </a:pPr>
            <a:r>
              <a:rPr lang="en-US" dirty="0" smtClean="0"/>
              <a:t>UV colors the skin, heavier doses can cause burns and can increase the chances  of skin cancer.</a:t>
            </a:r>
          </a:p>
          <a:p>
            <a:pPr marL="624078" indent="-514350" algn="l" rtl="0">
              <a:buFont typeface="+mj-lt"/>
              <a:buAutoNum type="arabicPeriod"/>
            </a:pPr>
            <a:r>
              <a:rPr lang="en-US" dirty="0" smtClean="0"/>
              <a:t>If more UV were to penetrate to the earth, the risk of such damage would be increased.</a:t>
            </a:r>
          </a:p>
          <a:p>
            <a:pPr marL="624078" indent="-514350" algn="l" rtl="0">
              <a:buFont typeface="+mj-lt"/>
              <a:buAutoNum type="arabicPeriod"/>
            </a:pPr>
            <a:r>
              <a:rPr lang="en-US" dirty="0" smtClean="0"/>
              <a:t>UV is removed by ozone layer in the upper atmosphere.</a:t>
            </a:r>
          </a:p>
          <a:p>
            <a:pPr marL="624078" indent="-514350" algn="l" rtl="0">
              <a:buFont typeface="+mj-lt"/>
              <a:buAutoNum type="arabicPeriod"/>
            </a:pPr>
            <a:endParaRPr lang="en-US" dirty="0"/>
          </a:p>
          <a:p>
            <a:pPr marL="624078" indent="-514350" algn="l" rtl="0">
              <a:buFont typeface="+mj-lt"/>
              <a:buAutoNum type="arabicPeriod"/>
            </a:pPr>
            <a:endParaRPr lang="en-US" dirty="0" smtClean="0"/>
          </a:p>
          <a:p>
            <a:pPr marL="624078" indent="-514350" algn="l" rtl="0">
              <a:buFont typeface="+mj-lt"/>
              <a:buAutoNum type="arabicPeriod"/>
            </a:pPr>
            <a:endParaRPr lang="en-US" dirty="0"/>
          </a:p>
          <a:p>
            <a:pPr marL="624078" indent="-514350" algn="l" rtl="0">
              <a:buFont typeface="+mj-lt"/>
              <a:buAutoNum type="arabicPeriod"/>
            </a:pPr>
            <a:endParaRPr lang="en-US" dirty="0" smtClean="0"/>
          </a:p>
          <a:p>
            <a:pPr marL="624078" indent="-514350" algn="l" rtl="0">
              <a:buFont typeface="+mj-lt"/>
              <a:buAutoNum type="arabicPeriod"/>
            </a:pPr>
            <a:endParaRPr lang="en-US" dirty="0"/>
          </a:p>
          <a:p>
            <a:pPr marL="624078" indent="-514350" algn="l" rtl="0">
              <a:buFont typeface="+mj-lt"/>
              <a:buAutoNum type="arabicPeriod"/>
            </a:pPr>
            <a:endParaRPr lang="en-US" dirty="0" smtClean="0"/>
          </a:p>
          <a:p>
            <a:pPr marL="624078" indent="-514350" algn="l" rtl="0">
              <a:buFont typeface="+mj-lt"/>
              <a:buAutoNum type="arabicPeriod"/>
            </a:pPr>
            <a:endParaRPr lang="en-US" dirty="0"/>
          </a:p>
          <a:p>
            <a:pPr marL="624078" indent="-514350" algn="l" rtl="0">
              <a:buFont typeface="+mj-lt"/>
              <a:buAutoNum type="arabicPeriod"/>
            </a:pPr>
            <a:endParaRPr lang="en-US" dirty="0" smtClean="0"/>
          </a:p>
          <a:p>
            <a:pPr marL="624078" indent="-514350" algn="l" rtl="0">
              <a:buFont typeface="+mj-lt"/>
              <a:buAutoNum type="arabicPeriod"/>
            </a:pPr>
            <a:endParaRPr lang="en-US" dirty="0"/>
          </a:p>
          <a:p>
            <a:pPr marL="624078" indent="-514350" algn="l" rtl="0">
              <a:buFont typeface="+mj-lt"/>
              <a:buAutoNum type="arabicPeriod"/>
            </a:pPr>
            <a:endParaRPr lang="en-US" dirty="0" smtClean="0"/>
          </a:p>
          <a:p>
            <a:pPr marL="624078" indent="-514350" algn="l" rtl="0">
              <a:buFont typeface="+mj-lt"/>
              <a:buAutoNum type="arabicPeriod"/>
            </a:pPr>
            <a:endParaRPr lang="en-US" dirty="0"/>
          </a:p>
          <a:p>
            <a:pPr marL="624078" indent="-514350" algn="l" rtl="0">
              <a:buFont typeface="+mj-lt"/>
              <a:buAutoNum type="arabicPeriod"/>
            </a:pPr>
            <a:endParaRPr lang="en-US" dirty="0" smtClean="0"/>
          </a:p>
          <a:p>
            <a:pPr marL="624078" indent="-514350" algn="l" rtl="0">
              <a:buFont typeface="+mj-lt"/>
              <a:buAutoNum type="arabicPeriod"/>
            </a:pPr>
            <a:endParaRPr lang="en-US" dirty="0"/>
          </a:p>
          <a:p>
            <a:pPr marL="624078" indent="-514350" algn="l" rtl="0">
              <a:buFont typeface="+mj-lt"/>
              <a:buAutoNum type="arabicPeriod"/>
            </a:pPr>
            <a:endParaRPr lang="en-US" dirty="0" smtClean="0"/>
          </a:p>
          <a:p>
            <a:pPr marL="624078" indent="-514350" algn="l" rtl="0">
              <a:buFont typeface="+mj-lt"/>
              <a:buAutoNum type="arabicPeriod"/>
            </a:pPr>
            <a:endParaRPr lang="en-US" dirty="0"/>
          </a:p>
          <a:p>
            <a:pPr marL="624078" indent="-514350" algn="l" rtl="0">
              <a:buFont typeface="+mj-lt"/>
              <a:buAutoNum type="arabicPeriod"/>
            </a:pPr>
            <a:endParaRPr lang="en-US" dirty="0" smtClean="0"/>
          </a:p>
          <a:p>
            <a:pPr marL="624078" indent="-514350" algn="l" rtl="0">
              <a:buFont typeface="+mj-lt"/>
              <a:buAutoNum type="arabicPeriod"/>
            </a:pPr>
            <a:endParaRPr lang="en-US" dirty="0"/>
          </a:p>
          <a:p>
            <a:pPr marL="624078" indent="-514350" algn="l" rtl="0">
              <a:buFont typeface="+mj-lt"/>
              <a:buAutoNum type="arabicPeriod"/>
            </a:pPr>
            <a:endParaRPr lang="ar-EG" dirty="0"/>
          </a:p>
        </p:txBody>
      </p:sp>
      <p:sp>
        <p:nvSpPr>
          <p:cNvPr id="6" name="Rectangle 5"/>
          <p:cNvSpPr/>
          <p:nvPr/>
        </p:nvSpPr>
        <p:spPr>
          <a:xfrm>
            <a:off x="755576" y="5013176"/>
            <a:ext cx="770485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3200" dirty="0" smtClean="0"/>
              <a:t>Ozone layer protects the earth from UV radiation</a:t>
            </a:r>
            <a:endParaRPr lang="ar-EG" sz="3200" dirty="0"/>
          </a:p>
        </p:txBody>
      </p:sp>
    </p:spTree>
    <p:extLst>
      <p:ext uri="{BB962C8B-B14F-4D97-AF65-F5344CB8AC3E}">
        <p14:creationId xmlns:p14="http://schemas.microsoft.com/office/powerpoint/2010/main" val="619465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commons/thumb/f/f3/Antarcitc_ozone_layer_2006_09_24.jpg/220px-Antarcitc_ozone_layer_2006_09_24.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7504" y="1484784"/>
            <a:ext cx="8352928" cy="4824536"/>
          </a:xfrm>
          <a:prstGeom prst="rect">
            <a:avLst/>
          </a:prstGeom>
          <a:noFill/>
          <a:ln>
            <a:noFill/>
          </a:ln>
        </p:spPr>
      </p:pic>
      <p:sp>
        <p:nvSpPr>
          <p:cNvPr id="3" name="Title 2"/>
          <p:cNvSpPr>
            <a:spLocks noGrp="1"/>
          </p:cNvSpPr>
          <p:nvPr>
            <p:ph type="title"/>
          </p:nvPr>
        </p:nvSpPr>
        <p:spPr/>
        <p:txBody>
          <a:bodyPr>
            <a:normAutofit fontScale="90000"/>
          </a:bodyPr>
          <a:lstStyle/>
          <a:p>
            <a:r>
              <a:rPr lang="en-US" dirty="0">
                <a:effectLst/>
              </a:rPr>
              <a:t>Fig. NASA Photo showing O3 depletion over the Antarctica </a:t>
            </a:r>
            <a:endParaRPr lang="ar-EG" dirty="0"/>
          </a:p>
        </p:txBody>
      </p:sp>
    </p:spTree>
    <p:extLst>
      <p:ext uri="{BB962C8B-B14F-4D97-AF65-F5344CB8AC3E}">
        <p14:creationId xmlns:p14="http://schemas.microsoft.com/office/powerpoint/2010/main" val="3168829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hematic of the ozone depletion process, steps 1-6]"/>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124744"/>
            <a:ext cx="7992888" cy="5400600"/>
          </a:xfrm>
          <a:prstGeom prst="rect">
            <a:avLst/>
          </a:prstGeom>
          <a:noFill/>
          <a:ln>
            <a:noFill/>
          </a:ln>
        </p:spPr>
      </p:pic>
      <p:sp>
        <p:nvSpPr>
          <p:cNvPr id="3" name="Title 2"/>
          <p:cNvSpPr>
            <a:spLocks noGrp="1"/>
          </p:cNvSpPr>
          <p:nvPr>
            <p:ph type="title"/>
          </p:nvPr>
        </p:nvSpPr>
        <p:spPr/>
        <p:txBody>
          <a:bodyPr/>
          <a:lstStyle/>
          <a:p>
            <a:r>
              <a:rPr lang="en-US" dirty="0" smtClean="0"/>
              <a:t>Ozone layer depletion</a:t>
            </a:r>
            <a:endParaRPr lang="ar-EG" dirty="0"/>
          </a:p>
        </p:txBody>
      </p:sp>
    </p:spTree>
    <p:extLst>
      <p:ext uri="{BB962C8B-B14F-4D97-AF65-F5344CB8AC3E}">
        <p14:creationId xmlns:p14="http://schemas.microsoft.com/office/powerpoint/2010/main" val="14869839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solidFill>
        </p:spPr>
        <p:txBody>
          <a:bodyPr/>
          <a:lstStyle/>
          <a:p>
            <a:pPr algn="l" rtl="0">
              <a:buFont typeface="Wingdings" pitchFamily="2" charset="2"/>
              <a:buChar char="v"/>
            </a:pPr>
            <a:r>
              <a:rPr lang="en-US" b="1" dirty="0" smtClean="0"/>
              <a:t>Biosphere:</a:t>
            </a:r>
            <a:r>
              <a:rPr lang="en-US" dirty="0" smtClean="0"/>
              <a:t> </a:t>
            </a:r>
          </a:p>
          <a:p>
            <a:pPr marL="0" indent="0" algn="l" rtl="0">
              <a:buNone/>
            </a:pPr>
            <a:r>
              <a:rPr lang="en-US" dirty="0" smtClean="0"/>
              <a:t>Narrow zone that harbors life, (Water, fraction of earth crust, lower region of surrounding air).</a:t>
            </a:r>
          </a:p>
          <a:p>
            <a:pPr algn="l" rtl="0">
              <a:buFont typeface="Wingdings" pitchFamily="2" charset="2"/>
              <a:buChar char="v"/>
            </a:pPr>
            <a:r>
              <a:rPr lang="en-US" b="1" dirty="0" smtClean="0"/>
              <a:t>Pollutant</a:t>
            </a:r>
            <a:r>
              <a:rPr lang="en-US" dirty="0" smtClean="0"/>
              <a:t>: </a:t>
            </a:r>
          </a:p>
          <a:p>
            <a:pPr marL="0" indent="0" algn="l" rtl="0">
              <a:buNone/>
            </a:pPr>
            <a:r>
              <a:rPr lang="en-US" dirty="0" smtClean="0"/>
              <a:t>Any substance with which an ecosystem has had no prior experience, in terms of  kinds or amounts, and that can accumulate to disruptive or harmful level.</a:t>
            </a:r>
            <a:endParaRPr lang="ar-EG" dirty="0"/>
          </a:p>
        </p:txBody>
      </p:sp>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en-US" dirty="0" smtClean="0"/>
              <a:t>Important definitions</a:t>
            </a:r>
            <a:endParaRPr lang="ar-EG" dirty="0"/>
          </a:p>
        </p:txBody>
      </p:sp>
    </p:spTree>
    <p:extLst>
      <p:ext uri="{BB962C8B-B14F-4D97-AF65-F5344CB8AC3E}">
        <p14:creationId xmlns:p14="http://schemas.microsoft.com/office/powerpoint/2010/main" val="1994643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408712"/>
          </a:xfrm>
        </p:spPr>
        <p:txBody>
          <a:bodyPr/>
          <a:lstStyle/>
          <a:p>
            <a:pPr marL="109728" indent="0" algn="l" rtl="0">
              <a:buNone/>
            </a:pPr>
            <a:r>
              <a:rPr lang="en-US" dirty="0" smtClean="0">
                <a:solidFill>
                  <a:schemeClr val="bg2">
                    <a:lumMod val="50000"/>
                  </a:schemeClr>
                </a:solidFill>
              </a:rPr>
              <a:t>5. </a:t>
            </a:r>
            <a:r>
              <a:rPr lang="en-US" dirty="0" smtClean="0"/>
              <a:t>Some air pollutants are thinning out the protective ozone layer. Of these compounds </a:t>
            </a:r>
            <a:r>
              <a:rPr lang="en-US" dirty="0" err="1" smtClean="0"/>
              <a:t>chloroflouromethane</a:t>
            </a:r>
            <a:r>
              <a:rPr lang="en-US" dirty="0" smtClean="0"/>
              <a:t> ( CFCL3, CF2CL2).</a:t>
            </a:r>
          </a:p>
          <a:p>
            <a:pPr marL="109728" indent="0" algn="l" rtl="0">
              <a:buNone/>
            </a:pPr>
            <a:endParaRPr lang="en-US" dirty="0" smtClean="0">
              <a:solidFill>
                <a:schemeClr val="bg2">
                  <a:lumMod val="50000"/>
                </a:schemeClr>
              </a:solidFill>
            </a:endParaRPr>
          </a:p>
          <a:p>
            <a:pPr marL="109728" indent="0" algn="l" rtl="0">
              <a:buNone/>
            </a:pPr>
            <a:r>
              <a:rPr lang="en-US" dirty="0" smtClean="0"/>
              <a:t>CFCl3 used as </a:t>
            </a:r>
            <a:r>
              <a:rPr lang="en-US" dirty="0" err="1" smtClean="0"/>
              <a:t>propelent</a:t>
            </a:r>
            <a:r>
              <a:rPr lang="en-US" dirty="0" smtClean="0"/>
              <a:t> in aerosol cans</a:t>
            </a:r>
          </a:p>
          <a:p>
            <a:pPr marL="109728" indent="0" algn="l" rtl="0">
              <a:buNone/>
            </a:pPr>
            <a:endParaRPr lang="en-US" dirty="0" smtClean="0"/>
          </a:p>
          <a:p>
            <a:pPr marL="109728" indent="0" algn="l" rtl="0">
              <a:buNone/>
            </a:pPr>
            <a:r>
              <a:rPr lang="en-US" dirty="0" smtClean="0"/>
              <a:t>CF2Cl2(</a:t>
            </a:r>
            <a:r>
              <a:rPr lang="en-US" dirty="0" err="1" smtClean="0"/>
              <a:t>freon</a:t>
            </a:r>
            <a:r>
              <a:rPr lang="en-US" dirty="0" smtClean="0"/>
              <a:t>) is a refrigerant. They reach the air when old refrigerant rust away.</a:t>
            </a:r>
          </a:p>
          <a:p>
            <a:pPr marL="109728" indent="0" algn="l" rtl="0">
              <a:buNone/>
            </a:pPr>
            <a:endParaRPr lang="en-US" dirty="0"/>
          </a:p>
          <a:p>
            <a:pPr marL="109728" indent="0" algn="l" rtl="0">
              <a:buNone/>
            </a:pPr>
            <a:endParaRPr lang="en-US" dirty="0" smtClean="0"/>
          </a:p>
          <a:p>
            <a:pPr marL="109728" indent="0" algn="l" rtl="0">
              <a:buNone/>
            </a:pPr>
            <a:r>
              <a:rPr lang="en-US" dirty="0" smtClean="0">
                <a:solidFill>
                  <a:schemeClr val="bg2">
                    <a:lumMod val="50000"/>
                  </a:schemeClr>
                </a:solidFill>
              </a:rPr>
              <a:t>6.</a:t>
            </a:r>
            <a:r>
              <a:rPr lang="en-US" dirty="0" smtClean="0"/>
              <a:t>The exhaust of jet air craft, particularly the super-sonic, and rockets could cause destruction of ozone layer.</a:t>
            </a:r>
          </a:p>
        </p:txBody>
      </p:sp>
    </p:spTree>
    <p:extLst>
      <p:ext uri="{BB962C8B-B14F-4D97-AF65-F5344CB8AC3E}">
        <p14:creationId xmlns:p14="http://schemas.microsoft.com/office/powerpoint/2010/main" val="2847587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pPr algn="l" rtl="0"/>
            <a:r>
              <a:rPr lang="en-US" dirty="0"/>
              <a:t>These compounds remove ozone layer allowing larger amounts of UV to reach the </a:t>
            </a:r>
            <a:r>
              <a:rPr lang="en-US" dirty="0" smtClean="0"/>
              <a:t>earth.</a:t>
            </a:r>
          </a:p>
          <a:p>
            <a:pPr algn="l" rtl="0"/>
            <a:endParaRPr lang="en-US" dirty="0"/>
          </a:p>
          <a:p>
            <a:pPr algn="l" rtl="0"/>
            <a:endParaRPr lang="ar-EG" dirty="0"/>
          </a:p>
        </p:txBody>
      </p:sp>
      <p:sp>
        <p:nvSpPr>
          <p:cNvPr id="4" name="Rectangle 3"/>
          <p:cNvSpPr/>
          <p:nvPr/>
        </p:nvSpPr>
        <p:spPr>
          <a:xfrm>
            <a:off x="467544" y="1556792"/>
            <a:ext cx="7776864" cy="35283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rtl="0"/>
            <a:r>
              <a:rPr lang="en-US" sz="3600" dirty="0" smtClean="0"/>
              <a:t>If these compounds are not kept under control, Ozone layer may be reduced by more than 20% over the next 50 years</a:t>
            </a:r>
            <a:endParaRPr lang="ar-EG" sz="3600" dirty="0"/>
          </a:p>
        </p:txBody>
      </p:sp>
    </p:spTree>
    <p:extLst>
      <p:ext uri="{BB962C8B-B14F-4D97-AF65-F5344CB8AC3E}">
        <p14:creationId xmlns:p14="http://schemas.microsoft.com/office/powerpoint/2010/main" val="1691020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692696"/>
            <a:ext cx="8496944" cy="5832648"/>
          </a:xfrm>
        </p:spPr>
        <p:txBody>
          <a:bodyPr>
            <a:noAutofit/>
          </a:bodyPr>
          <a:lstStyle/>
          <a:p>
            <a:pPr algn="just" rtl="0"/>
            <a:r>
              <a:rPr lang="en-US" sz="2400" dirty="0" smtClean="0"/>
              <a:t>What is the photochemical smog?</a:t>
            </a:r>
          </a:p>
          <a:p>
            <a:pPr algn="just" rtl="0"/>
            <a:r>
              <a:rPr lang="en-US" sz="2400" dirty="0" smtClean="0"/>
              <a:t>List the different sources of air pollutants?</a:t>
            </a:r>
          </a:p>
          <a:p>
            <a:pPr algn="just" rtl="0"/>
            <a:r>
              <a:rPr lang="en-US" sz="2400" dirty="0" smtClean="0"/>
              <a:t>Mention the difference between stationary and mobile combustion sources.</a:t>
            </a:r>
          </a:p>
          <a:p>
            <a:pPr algn="just" rtl="0"/>
            <a:r>
              <a:rPr lang="en-US" sz="2400" dirty="0" smtClean="0"/>
              <a:t>What is the greenhouse effect, mention its impact on ecosystem.</a:t>
            </a:r>
          </a:p>
          <a:p>
            <a:pPr algn="just" rtl="0"/>
            <a:r>
              <a:rPr lang="en-US" sz="2400" dirty="0" smtClean="0"/>
              <a:t>Discuss the causes of Ozone </a:t>
            </a:r>
            <a:r>
              <a:rPr lang="en-US" sz="2400" smtClean="0"/>
              <a:t>layer Depletion </a:t>
            </a:r>
            <a:r>
              <a:rPr lang="en-US" sz="2400" dirty="0" smtClean="0"/>
              <a:t>and its impacts.</a:t>
            </a:r>
          </a:p>
          <a:p>
            <a:pPr algn="just" rtl="0"/>
            <a:r>
              <a:rPr lang="en-US" sz="2400" dirty="0" smtClean="0"/>
              <a:t>Choose the correct answer:</a:t>
            </a:r>
          </a:p>
          <a:p>
            <a:pPr marL="624078" indent="-514350" algn="just" rtl="0">
              <a:buAutoNum type="arabicPeriod"/>
            </a:pPr>
            <a:r>
              <a:rPr lang="en-US" sz="2400" dirty="0" smtClean="0"/>
              <a:t>The </a:t>
            </a:r>
            <a:r>
              <a:rPr lang="en-US" sz="2400" dirty="0"/>
              <a:t>main sources of energy for mobile engines, are </a:t>
            </a:r>
            <a:endParaRPr lang="en-US" sz="2400" dirty="0" smtClean="0"/>
          </a:p>
          <a:p>
            <a:pPr marL="109728" indent="0" algn="just" rtl="0">
              <a:buNone/>
            </a:pPr>
            <a:r>
              <a:rPr lang="en-US" sz="2400" dirty="0"/>
              <a:t> </a:t>
            </a:r>
            <a:r>
              <a:rPr lang="en-US" sz="2400" dirty="0" smtClean="0"/>
              <a:t>a-gasoline only</a:t>
            </a:r>
          </a:p>
          <a:p>
            <a:pPr marL="109728" indent="0" algn="just" rtl="0">
              <a:buNone/>
            </a:pPr>
            <a:r>
              <a:rPr lang="en-US" sz="2400" dirty="0" smtClean="0"/>
              <a:t>B- </a:t>
            </a:r>
            <a:r>
              <a:rPr lang="en-US" sz="2400" dirty="0"/>
              <a:t>diesel fuel and jet </a:t>
            </a:r>
            <a:r>
              <a:rPr lang="en-US" sz="2400" dirty="0" smtClean="0"/>
              <a:t>fuel  only.</a:t>
            </a:r>
          </a:p>
          <a:p>
            <a:pPr marL="109728" indent="0" algn="just" rtl="0">
              <a:buNone/>
            </a:pPr>
            <a:r>
              <a:rPr lang="en-US" sz="2400" dirty="0" smtClean="0"/>
              <a:t>c.</a:t>
            </a:r>
            <a:r>
              <a:rPr lang="en-US" sz="2400" dirty="0"/>
              <a:t> </a:t>
            </a:r>
            <a:r>
              <a:rPr lang="en-US" sz="2400" dirty="0" smtClean="0"/>
              <a:t>gasoline</a:t>
            </a:r>
            <a:r>
              <a:rPr lang="en-US" sz="2400" dirty="0"/>
              <a:t>, diesel fuel and jet </a:t>
            </a:r>
            <a:r>
              <a:rPr lang="en-US" sz="2400" dirty="0" smtClean="0"/>
              <a:t>fuel only. </a:t>
            </a:r>
          </a:p>
          <a:p>
            <a:pPr marL="109728" indent="0" algn="just" rtl="0">
              <a:buNone/>
            </a:pPr>
            <a:r>
              <a:rPr lang="en-US" sz="2400" dirty="0" smtClean="0"/>
              <a:t>d. Charcoal, petroleum oil only </a:t>
            </a:r>
            <a:endParaRPr lang="ar-EG" sz="2400" dirty="0"/>
          </a:p>
        </p:txBody>
      </p:sp>
      <p:sp>
        <p:nvSpPr>
          <p:cNvPr id="3" name="Title 2"/>
          <p:cNvSpPr>
            <a:spLocks noGrp="1"/>
          </p:cNvSpPr>
          <p:nvPr>
            <p:ph type="title"/>
          </p:nvPr>
        </p:nvSpPr>
        <p:spPr>
          <a:xfrm>
            <a:off x="323528" y="116632"/>
            <a:ext cx="8363272" cy="706090"/>
          </a:xfrm>
        </p:spPr>
        <p:txBody>
          <a:bodyPr>
            <a:normAutofit fontScale="90000"/>
          </a:bodyPr>
          <a:lstStyle/>
          <a:p>
            <a:r>
              <a:rPr lang="en-US" dirty="0" smtClean="0"/>
              <a:t>Evaluations?</a:t>
            </a:r>
            <a:endParaRPr lang="ar-EG" dirty="0"/>
          </a:p>
        </p:txBody>
      </p:sp>
    </p:spTree>
    <p:extLst>
      <p:ext uri="{BB962C8B-B14F-4D97-AF65-F5344CB8AC3E}">
        <p14:creationId xmlns:p14="http://schemas.microsoft.com/office/powerpoint/2010/main" val="1439037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536" y="332656"/>
            <a:ext cx="8291264" cy="5674635"/>
          </a:xfrm>
        </p:spPr>
        <p:txBody>
          <a:bodyPr/>
          <a:lstStyle/>
          <a:p>
            <a:pPr algn="ctr" rtl="0">
              <a:buFont typeface="Wingdings" pitchFamily="2" charset="2"/>
              <a:buChar char="v"/>
            </a:pPr>
            <a:r>
              <a:rPr lang="en-US" sz="3600" b="1" u="sng" dirty="0" smtClean="0"/>
              <a:t>Biological concentration: </a:t>
            </a:r>
          </a:p>
          <a:p>
            <a:pPr marL="109728" indent="0" algn="l" rtl="0">
              <a:buNone/>
            </a:pPr>
            <a:r>
              <a:rPr lang="en-US" dirty="0" smtClean="0"/>
              <a:t>Increasing concentration of a relatively non-degradable (stable) substance) in body tissues, beginning at low levels and moving up through those organisms that are diners ( guests), than are dined upon ( eaten) in food web.</a:t>
            </a:r>
            <a:endParaRPr lang="ar-EG" dirty="0"/>
          </a:p>
        </p:txBody>
      </p:sp>
      <p:graphicFrame>
        <p:nvGraphicFramePr>
          <p:cNvPr id="10" name="Diagram 9"/>
          <p:cNvGraphicFramePr/>
          <p:nvPr>
            <p:extLst>
              <p:ext uri="{D42A27DB-BD31-4B8C-83A1-F6EECF244321}">
                <p14:modId xmlns:p14="http://schemas.microsoft.com/office/powerpoint/2010/main" val="1032885180"/>
              </p:ext>
            </p:extLst>
          </p:nvPr>
        </p:nvGraphicFramePr>
        <p:xfrm>
          <a:off x="1547664" y="2827919"/>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8908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363272" cy="6336704"/>
          </a:xfrm>
        </p:spPr>
        <p:txBody>
          <a:bodyPr>
            <a:normAutofit fontScale="55000" lnSpcReduction="20000"/>
          </a:bodyPr>
          <a:lstStyle/>
          <a:p>
            <a:pPr algn="l" rtl="0">
              <a:buFont typeface="Wingdings" pitchFamily="2" charset="2"/>
              <a:buChar char="v"/>
            </a:pPr>
            <a:endParaRPr lang="en-US" b="1" dirty="0" smtClean="0"/>
          </a:p>
          <a:p>
            <a:pPr algn="just" rtl="0">
              <a:buFont typeface="Wingdings" pitchFamily="2" charset="2"/>
              <a:buChar char="v"/>
            </a:pPr>
            <a:r>
              <a:rPr lang="en-US" sz="4000" b="1" dirty="0" smtClean="0"/>
              <a:t>Environmental pollution:</a:t>
            </a:r>
          </a:p>
          <a:p>
            <a:pPr marL="109728" indent="0" algn="just" rtl="0">
              <a:buClr>
                <a:schemeClr val="bg2">
                  <a:lumMod val="50000"/>
                </a:schemeClr>
              </a:buClr>
              <a:buNone/>
            </a:pPr>
            <a:r>
              <a:rPr lang="en-US" sz="4000" b="1" dirty="0" smtClean="0"/>
              <a:t>The introduction of undesirable changes as the constitution or quality of water , air and soil.</a:t>
            </a:r>
          </a:p>
          <a:p>
            <a:pPr marL="109728" indent="0" algn="just" rtl="0">
              <a:buClr>
                <a:schemeClr val="bg2">
                  <a:lumMod val="50000"/>
                </a:schemeClr>
              </a:buClr>
              <a:buNone/>
            </a:pPr>
            <a:endParaRPr lang="en-US" sz="4000" b="1" dirty="0" smtClean="0"/>
          </a:p>
          <a:p>
            <a:pPr algn="just" rtl="0">
              <a:buClr>
                <a:schemeClr val="bg2">
                  <a:lumMod val="50000"/>
                </a:schemeClr>
              </a:buClr>
              <a:buFont typeface="Wingdings" pitchFamily="2" charset="2"/>
              <a:buChar char="v"/>
            </a:pPr>
            <a:r>
              <a:rPr lang="en-US" sz="4000" b="1" dirty="0" smtClean="0"/>
              <a:t>Pointy-source pollution: </a:t>
            </a:r>
          </a:p>
          <a:p>
            <a:pPr marL="109728" indent="0" algn="just" rtl="0">
              <a:buClr>
                <a:schemeClr val="bg2">
                  <a:lumMod val="50000"/>
                </a:schemeClr>
              </a:buClr>
              <a:buNone/>
            </a:pPr>
            <a:r>
              <a:rPr lang="en-US" sz="4000" b="1" dirty="0" smtClean="0"/>
              <a:t>Pollutants which enter water ways from a specific point through a pipe.</a:t>
            </a:r>
          </a:p>
          <a:p>
            <a:pPr algn="just" rtl="0">
              <a:buClr>
                <a:schemeClr val="bg2">
                  <a:lumMod val="50000"/>
                </a:schemeClr>
              </a:buClr>
              <a:buFont typeface="Wingdings" pitchFamily="2" charset="2"/>
              <a:buChar char="v"/>
            </a:pPr>
            <a:endParaRPr lang="en-US" sz="4000" b="1" dirty="0" smtClean="0"/>
          </a:p>
          <a:p>
            <a:pPr algn="just" rtl="0">
              <a:buClr>
                <a:schemeClr val="bg2">
                  <a:lumMod val="50000"/>
                </a:schemeClr>
              </a:buClr>
              <a:buFont typeface="Wingdings" pitchFamily="2" charset="2"/>
              <a:buChar char="v"/>
            </a:pPr>
            <a:r>
              <a:rPr lang="en-US" sz="4000" b="1" dirty="0" smtClean="0"/>
              <a:t>Non-Pointy source pollution:</a:t>
            </a:r>
          </a:p>
          <a:p>
            <a:pPr marL="109728" indent="0" algn="just" rtl="0">
              <a:buClr>
                <a:schemeClr val="bg2">
                  <a:lumMod val="50000"/>
                </a:schemeClr>
              </a:buClr>
              <a:buNone/>
            </a:pPr>
            <a:r>
              <a:rPr lang="en-US" sz="4000" b="1" dirty="0" smtClean="0"/>
              <a:t>Pollutants those which run off  or seep into water ways from broad areas of land rather than entering through a discrete pipe.</a:t>
            </a:r>
          </a:p>
          <a:p>
            <a:pPr marL="109728" indent="0" algn="just" rtl="0">
              <a:buClr>
                <a:schemeClr val="bg2">
                  <a:lumMod val="50000"/>
                </a:schemeClr>
              </a:buClr>
              <a:buNone/>
            </a:pPr>
            <a:endParaRPr lang="en-US" sz="4000" b="1" dirty="0"/>
          </a:p>
          <a:p>
            <a:pPr algn="just" rtl="0">
              <a:buClr>
                <a:schemeClr val="bg2">
                  <a:lumMod val="50000"/>
                </a:schemeClr>
              </a:buClr>
              <a:buFont typeface="Wingdings" pitchFamily="2" charset="2"/>
              <a:buChar char="v"/>
            </a:pPr>
            <a:endParaRPr lang="en-US" sz="4000" b="1" dirty="0" smtClean="0"/>
          </a:p>
          <a:p>
            <a:pPr algn="just" rtl="0">
              <a:buClr>
                <a:schemeClr val="bg2">
                  <a:lumMod val="50000"/>
                </a:schemeClr>
              </a:buClr>
              <a:buFont typeface="Wingdings" pitchFamily="2" charset="2"/>
              <a:buChar char="v"/>
            </a:pPr>
            <a:r>
              <a:rPr lang="en-US" sz="4000" b="1" dirty="0" smtClean="0"/>
              <a:t>Biochemical oxygen demand (BOD):</a:t>
            </a:r>
          </a:p>
          <a:p>
            <a:pPr marL="109728" indent="0" algn="just" rtl="0">
              <a:buClr>
                <a:schemeClr val="bg2">
                  <a:lumMod val="50000"/>
                </a:schemeClr>
              </a:buClr>
              <a:buNone/>
            </a:pPr>
            <a:r>
              <a:rPr lang="en-US" sz="4000" b="1" dirty="0" smtClean="0"/>
              <a:t>The amount of oxygen required degrading wastes.</a:t>
            </a:r>
          </a:p>
          <a:p>
            <a:pPr marL="109728" indent="0" algn="l" rtl="0">
              <a:buClr>
                <a:schemeClr val="bg2">
                  <a:lumMod val="50000"/>
                </a:schemeClr>
              </a:buClr>
              <a:buNone/>
            </a:pPr>
            <a:endParaRPr lang="en-US" b="1" dirty="0" smtClean="0"/>
          </a:p>
          <a:p>
            <a:pPr algn="l" rtl="0">
              <a:buClr>
                <a:schemeClr val="bg2">
                  <a:lumMod val="50000"/>
                </a:schemeClr>
              </a:buClr>
              <a:buFont typeface="Wingdings" pitchFamily="2" charset="2"/>
              <a:buChar char="v"/>
            </a:pPr>
            <a:endParaRPr lang="en-US" b="1" dirty="0" smtClean="0"/>
          </a:p>
          <a:p>
            <a:pPr marL="109728" indent="0" algn="l" rtl="0">
              <a:buClr>
                <a:schemeClr val="bg2">
                  <a:lumMod val="50000"/>
                </a:schemeClr>
              </a:buClr>
              <a:buNone/>
            </a:pPr>
            <a:r>
              <a:rPr lang="en-US" b="1" dirty="0" smtClean="0"/>
              <a:t> </a:t>
            </a:r>
          </a:p>
          <a:p>
            <a:pPr marL="109728" indent="0" algn="l" rtl="0">
              <a:buClr>
                <a:schemeClr val="bg2">
                  <a:lumMod val="50000"/>
                </a:schemeClr>
              </a:buClr>
              <a:buNone/>
            </a:pPr>
            <a:endParaRPr lang="en-US" b="1" dirty="0" smtClean="0"/>
          </a:p>
          <a:p>
            <a:pPr marL="109728" indent="0" algn="l" rtl="0">
              <a:buClr>
                <a:schemeClr val="bg2">
                  <a:lumMod val="50000"/>
                </a:schemeClr>
              </a:buClr>
              <a:buNone/>
            </a:pPr>
            <a:endParaRPr lang="en-US" b="1" dirty="0"/>
          </a:p>
          <a:p>
            <a:pPr marL="109728" indent="0" algn="l" rtl="0">
              <a:buClr>
                <a:schemeClr val="bg2">
                  <a:lumMod val="50000"/>
                </a:schemeClr>
              </a:buClr>
              <a:buNone/>
            </a:pPr>
            <a:endParaRPr lang="en-US" b="1" dirty="0" smtClean="0"/>
          </a:p>
          <a:p>
            <a:pPr marL="109728" indent="0" algn="l" rtl="0">
              <a:buClr>
                <a:schemeClr val="bg2">
                  <a:lumMod val="50000"/>
                </a:schemeClr>
              </a:buClr>
              <a:buNone/>
            </a:pPr>
            <a:endParaRPr lang="en-US" b="1" dirty="0"/>
          </a:p>
          <a:p>
            <a:pPr marL="109728" indent="0" algn="l" rtl="0">
              <a:buClr>
                <a:schemeClr val="bg2">
                  <a:lumMod val="50000"/>
                </a:schemeClr>
              </a:buClr>
              <a:buNone/>
            </a:pPr>
            <a:endParaRPr lang="en-US" b="1" dirty="0"/>
          </a:p>
          <a:p>
            <a:pPr marL="109728" indent="0" algn="l" rtl="0">
              <a:buClr>
                <a:schemeClr val="bg2">
                  <a:lumMod val="50000"/>
                </a:schemeClr>
              </a:buClr>
              <a:buNone/>
            </a:pPr>
            <a:endParaRPr lang="en-US" b="1" dirty="0" smtClean="0"/>
          </a:p>
          <a:p>
            <a:pPr marL="109728" indent="0" algn="l" rtl="0">
              <a:buClr>
                <a:schemeClr val="bg2">
                  <a:lumMod val="50000"/>
                </a:schemeClr>
              </a:buClr>
              <a:buNone/>
            </a:pPr>
            <a:endParaRPr lang="en-US" b="1" dirty="0"/>
          </a:p>
          <a:p>
            <a:pPr marL="109728" indent="0" algn="l" rtl="0">
              <a:buClr>
                <a:schemeClr val="bg2">
                  <a:lumMod val="50000"/>
                </a:schemeClr>
              </a:buClr>
              <a:buNone/>
            </a:pPr>
            <a:endParaRPr lang="en-US" b="1" dirty="0" smtClean="0"/>
          </a:p>
          <a:p>
            <a:pPr marL="109728" indent="0" algn="l" rtl="0">
              <a:buClr>
                <a:schemeClr val="bg2">
                  <a:lumMod val="50000"/>
                </a:schemeClr>
              </a:buClr>
              <a:buNone/>
            </a:pPr>
            <a:endParaRPr lang="en-US" b="1" dirty="0" smtClean="0"/>
          </a:p>
          <a:p>
            <a:pPr marL="109728" indent="0" algn="l" rtl="0">
              <a:buClr>
                <a:schemeClr val="bg2">
                  <a:lumMod val="50000"/>
                </a:schemeClr>
              </a:buClr>
              <a:buNone/>
            </a:pPr>
            <a:endParaRPr lang="en-US" b="1" dirty="0" smtClean="0"/>
          </a:p>
          <a:p>
            <a:pPr algn="l" rtl="0">
              <a:buClr>
                <a:schemeClr val="bg2">
                  <a:lumMod val="50000"/>
                </a:schemeClr>
              </a:buClr>
              <a:buFont typeface="Wingdings" pitchFamily="2" charset="2"/>
              <a:buChar char="v"/>
            </a:pPr>
            <a:endParaRPr lang="en-US" b="1" dirty="0" smtClean="0"/>
          </a:p>
          <a:p>
            <a:pPr marL="109728" indent="0" algn="l" rtl="0">
              <a:buClr>
                <a:schemeClr val="bg2">
                  <a:lumMod val="50000"/>
                </a:schemeClr>
              </a:buClr>
              <a:buNone/>
            </a:pPr>
            <a:endParaRPr lang="en-US" b="1" dirty="0" smtClean="0"/>
          </a:p>
          <a:p>
            <a:pPr algn="l" rtl="0">
              <a:buClr>
                <a:schemeClr val="bg2">
                  <a:lumMod val="50000"/>
                </a:schemeClr>
              </a:buClr>
              <a:buFont typeface="Wingdings" pitchFamily="2" charset="2"/>
              <a:buChar char="v"/>
            </a:pPr>
            <a:endParaRPr lang="en-US" b="1" dirty="0" smtClean="0"/>
          </a:p>
          <a:p>
            <a:pPr marL="109728" indent="0" algn="l" rtl="0">
              <a:buClr>
                <a:schemeClr val="bg2">
                  <a:lumMod val="50000"/>
                </a:schemeClr>
              </a:buClr>
              <a:buNone/>
            </a:pPr>
            <a:endParaRPr lang="en-US" b="1" dirty="0" smtClean="0"/>
          </a:p>
          <a:p>
            <a:pPr marL="109728" indent="0" algn="l" rtl="0">
              <a:buClr>
                <a:schemeClr val="accent2"/>
              </a:buClr>
              <a:buNone/>
            </a:pPr>
            <a:endParaRPr lang="en-US" b="1" dirty="0" smtClean="0"/>
          </a:p>
          <a:p>
            <a:pPr marL="109728" indent="0" algn="l" rtl="0">
              <a:buClr>
                <a:schemeClr val="accent2"/>
              </a:buClr>
              <a:buNone/>
            </a:pPr>
            <a:endParaRPr lang="en-US" b="1" dirty="0"/>
          </a:p>
          <a:p>
            <a:pPr marL="109728" indent="0" algn="l" rtl="0">
              <a:buClr>
                <a:schemeClr val="accent2"/>
              </a:buClr>
              <a:buNone/>
            </a:pPr>
            <a:endParaRPr lang="en-US" b="1" dirty="0" smtClean="0"/>
          </a:p>
          <a:p>
            <a:pPr marL="109728" indent="0" algn="l" rtl="0">
              <a:buNone/>
            </a:pPr>
            <a:endParaRPr lang="en-US" b="1" dirty="0"/>
          </a:p>
          <a:p>
            <a:pPr marL="109728" indent="0" algn="l" rtl="0">
              <a:buNone/>
            </a:pPr>
            <a:endParaRPr lang="en-US" b="1" dirty="0" smtClean="0"/>
          </a:p>
        </p:txBody>
      </p:sp>
    </p:spTree>
    <p:extLst>
      <p:ext uri="{BB962C8B-B14F-4D97-AF65-F5344CB8AC3E}">
        <p14:creationId xmlns:p14="http://schemas.microsoft.com/office/powerpoint/2010/main" val="541454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lgn="just" rtl="0">
              <a:buSzPct val="91000"/>
              <a:buNone/>
            </a:pPr>
            <a:r>
              <a:rPr lang="en-US" sz="4400" dirty="0" smtClean="0"/>
              <a:t>It is the increase of concentration of gases other than oxygen or the amount of suspended  particles in the air. Also it is also it is the occurrence of strange gas or rays in the air.</a:t>
            </a:r>
            <a:endParaRPr lang="ar-EG" sz="4400" dirty="0"/>
          </a:p>
        </p:txBody>
      </p:sp>
      <p:sp>
        <p:nvSpPr>
          <p:cNvPr id="3" name="Title 2"/>
          <p:cNvSpPr>
            <a:spLocks noGrp="1"/>
          </p:cNvSpPr>
          <p:nvPr>
            <p:ph type="title"/>
          </p:nvPr>
        </p:nvSpPr>
        <p:spPr/>
        <p:txBody>
          <a:bodyPr>
            <a:normAutofit/>
          </a:bodyPr>
          <a:lstStyle/>
          <a:p>
            <a:r>
              <a:rPr lang="en-US" sz="5400" dirty="0" smtClean="0"/>
              <a:t>Air pollution</a:t>
            </a:r>
            <a:endParaRPr lang="ar-EG" sz="5400" dirty="0"/>
          </a:p>
        </p:txBody>
      </p:sp>
    </p:spTree>
    <p:extLst>
      <p:ext uri="{BB962C8B-B14F-4D97-AF65-F5344CB8AC3E}">
        <p14:creationId xmlns:p14="http://schemas.microsoft.com/office/powerpoint/2010/main" val="15575946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EG"/>
          </a:p>
        </p:txBody>
      </p:sp>
      <p:sp>
        <p:nvSpPr>
          <p:cNvPr id="3" name="Title 2"/>
          <p:cNvSpPr>
            <a:spLocks noGrp="1"/>
          </p:cNvSpPr>
          <p:nvPr>
            <p:ph type="title"/>
          </p:nvPr>
        </p:nvSpPr>
        <p:spPr>
          <a:xfrm>
            <a:off x="457200" y="274638"/>
            <a:ext cx="8363272" cy="634082"/>
          </a:xfrm>
        </p:spPr>
        <p:txBody>
          <a:bodyPr>
            <a:normAutofit fontScale="90000"/>
          </a:bodyPr>
          <a:lstStyle/>
          <a:p>
            <a:r>
              <a:rPr lang="en-US" dirty="0" smtClean="0"/>
              <a:t>Sources of air pollution</a:t>
            </a:r>
            <a:endParaRPr lang="ar-EG" dirty="0"/>
          </a:p>
        </p:txBody>
      </p:sp>
      <p:pic>
        <p:nvPicPr>
          <p:cNvPr id="4" name="Picture 3" descr="pollution and dead tree - csp1793130"/>
          <p:cNvPicPr/>
          <p:nvPr/>
        </p:nvPicPr>
        <p:blipFill>
          <a:blip r:embed="rId2">
            <a:extLst>
              <a:ext uri="{28A0092B-C50C-407E-A947-70E740481C1C}">
                <a14:useLocalDpi xmlns:a14="http://schemas.microsoft.com/office/drawing/2010/main" val="0"/>
              </a:ext>
            </a:extLst>
          </a:blip>
          <a:srcRect/>
          <a:stretch>
            <a:fillRect/>
          </a:stretch>
        </p:blipFill>
        <p:spPr bwMode="auto">
          <a:xfrm>
            <a:off x="251520" y="980728"/>
            <a:ext cx="8712968" cy="5760640"/>
          </a:xfrm>
          <a:prstGeom prst="rect">
            <a:avLst/>
          </a:prstGeom>
          <a:noFill/>
          <a:ln>
            <a:noFill/>
          </a:ln>
        </p:spPr>
      </p:pic>
    </p:spTree>
    <p:extLst>
      <p:ext uri="{BB962C8B-B14F-4D97-AF65-F5344CB8AC3E}">
        <p14:creationId xmlns:p14="http://schemas.microsoft.com/office/powerpoint/2010/main" val="3091162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96752"/>
            <a:ext cx="8640960" cy="5544616"/>
          </a:xfrm>
        </p:spPr>
        <p:style>
          <a:lnRef idx="1">
            <a:schemeClr val="accent2"/>
          </a:lnRef>
          <a:fillRef idx="2">
            <a:schemeClr val="accent2"/>
          </a:fillRef>
          <a:effectRef idx="1">
            <a:schemeClr val="accent2"/>
          </a:effectRef>
          <a:fontRef idx="minor">
            <a:schemeClr val="dk1"/>
          </a:fontRef>
        </p:style>
        <p:txBody>
          <a:bodyPr>
            <a:noAutofit/>
          </a:bodyPr>
          <a:lstStyle/>
          <a:p>
            <a:pPr marL="624078" indent="-514350" algn="just" rtl="0">
              <a:buFont typeface="+mj-lt"/>
              <a:buAutoNum type="alphaUcPeriod"/>
            </a:pPr>
            <a:r>
              <a:rPr lang="en-US" sz="3200" b="1" u="sng" dirty="0" smtClean="0"/>
              <a:t>Stationary combustion Sources:</a:t>
            </a:r>
          </a:p>
          <a:p>
            <a:pPr algn="just" rtl="0">
              <a:buFont typeface="Wingdings" pitchFamily="2" charset="2"/>
              <a:buChar char="v"/>
            </a:pPr>
            <a:r>
              <a:rPr lang="en-US" sz="3200" dirty="0" smtClean="0"/>
              <a:t>   Burning of fuel ( Coal- Petroleum- Natural gas) has been used extensively to generate power.</a:t>
            </a:r>
          </a:p>
          <a:p>
            <a:pPr algn="just" rtl="0">
              <a:buFont typeface="Wingdings" pitchFamily="2" charset="2"/>
              <a:buChar char="v"/>
            </a:pPr>
            <a:r>
              <a:rPr lang="en-US" sz="3200" dirty="0" smtClean="0"/>
              <a:t>Complete burning of coal and petroleum oil form CO2, SO2, NO2, other products.</a:t>
            </a:r>
          </a:p>
          <a:p>
            <a:pPr algn="just" rtl="0">
              <a:buFont typeface="Wingdings" pitchFamily="2" charset="2"/>
              <a:buChar char="v"/>
            </a:pPr>
            <a:r>
              <a:rPr lang="en-US" sz="3200" dirty="0" smtClean="0"/>
              <a:t>Coal also contains incombustible minerals and when it burns some of minerals </a:t>
            </a:r>
            <a:r>
              <a:rPr lang="en-US" sz="3200" b="1" u="sng" dirty="0" smtClean="0"/>
              <a:t>ash</a:t>
            </a:r>
            <a:r>
              <a:rPr lang="en-US" sz="3200" dirty="0" smtClean="0"/>
              <a:t> flies out of chimney and the smoke produced called </a:t>
            </a:r>
            <a:r>
              <a:rPr lang="en-US" sz="3200" b="1" u="sng" dirty="0" smtClean="0"/>
              <a:t>fly ash. </a:t>
            </a:r>
          </a:p>
          <a:p>
            <a:pPr marL="109728" indent="0" algn="just" rtl="0">
              <a:buNone/>
            </a:pPr>
            <a:endParaRPr lang="ar-EG" sz="3200" dirty="0"/>
          </a:p>
        </p:txBody>
      </p:sp>
      <p:sp>
        <p:nvSpPr>
          <p:cNvPr id="3" name="Title 2"/>
          <p:cNvSpPr>
            <a:spLocks noGrp="1"/>
          </p:cNvSpPr>
          <p:nvPr>
            <p:ph type="title"/>
          </p:nvPr>
        </p:nvSpPr>
        <p:spPr>
          <a:xfrm>
            <a:off x="323528" y="188640"/>
            <a:ext cx="8640960" cy="792088"/>
          </a:xfrm>
        </p:spPr>
        <p:style>
          <a:lnRef idx="1">
            <a:schemeClr val="accent1"/>
          </a:lnRef>
          <a:fillRef idx="2">
            <a:schemeClr val="accent1"/>
          </a:fillRef>
          <a:effectRef idx="1">
            <a:schemeClr val="accent1"/>
          </a:effectRef>
          <a:fontRef idx="minor">
            <a:schemeClr val="dk1"/>
          </a:fontRef>
        </p:style>
        <p:txBody>
          <a:bodyPr/>
          <a:lstStyle/>
          <a:p>
            <a:pPr algn="ctr" rtl="0"/>
            <a:r>
              <a:rPr lang="en-US" dirty="0" smtClean="0"/>
              <a:t>Sources of air pollutants</a:t>
            </a:r>
            <a:endParaRPr lang="ar-EG" dirty="0"/>
          </a:p>
        </p:txBody>
      </p:sp>
    </p:spTree>
    <p:extLst>
      <p:ext uri="{BB962C8B-B14F-4D97-AF65-F5344CB8AC3E}">
        <p14:creationId xmlns:p14="http://schemas.microsoft.com/office/powerpoint/2010/main" val="28699421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0648"/>
            <a:ext cx="8291264" cy="5746643"/>
          </a:xfrm>
        </p:spPr>
        <p:txBody>
          <a:bodyPr>
            <a:normAutofit/>
          </a:bodyPr>
          <a:lstStyle/>
          <a:p>
            <a:pPr algn="l" rtl="0">
              <a:buFont typeface="Wingdings" pitchFamily="2" charset="2"/>
              <a:buChar char="v"/>
            </a:pPr>
            <a:r>
              <a:rPr lang="en-US" sz="3200" dirty="0" smtClean="0"/>
              <a:t>SO2 most significant air pollutant. It may oxidize +H2O2         H2SO4</a:t>
            </a:r>
          </a:p>
          <a:p>
            <a:pPr marL="109728" indent="0" algn="l" rtl="0">
              <a:buNone/>
            </a:pPr>
            <a:endParaRPr lang="en-US" sz="3200" dirty="0" smtClean="0"/>
          </a:p>
          <a:p>
            <a:pPr marL="109728" indent="0" algn="l" rtl="0">
              <a:buNone/>
            </a:pPr>
            <a:endParaRPr lang="en-US" sz="3200" dirty="0" smtClean="0"/>
          </a:p>
          <a:p>
            <a:pPr marL="109728" indent="0" algn="l" rtl="0">
              <a:buNone/>
            </a:pPr>
            <a:r>
              <a:rPr lang="en-US" sz="3200" dirty="0" smtClean="0"/>
              <a:t>Acid rains that is harmful to living tissues and it corrodes metals and buildings.</a:t>
            </a:r>
          </a:p>
          <a:p>
            <a:pPr algn="l" rtl="0">
              <a:buFont typeface="Wingdings" pitchFamily="2" charset="2"/>
              <a:buChar char="v"/>
            </a:pPr>
            <a:r>
              <a:rPr lang="en-US" sz="3200" dirty="0"/>
              <a:t> </a:t>
            </a:r>
            <a:r>
              <a:rPr lang="en-US" sz="3200" dirty="0" smtClean="0"/>
              <a:t>NO2 causes browning of building.</a:t>
            </a:r>
          </a:p>
          <a:p>
            <a:pPr algn="l" rtl="0">
              <a:buFont typeface="Wingdings" pitchFamily="2" charset="2"/>
              <a:buChar char="v"/>
            </a:pPr>
            <a:r>
              <a:rPr lang="en-US" sz="3200" dirty="0" smtClean="0"/>
              <a:t>Incomplete combustion of Fuel </a:t>
            </a:r>
          </a:p>
          <a:p>
            <a:pPr marL="109728" indent="0" algn="l" rtl="0">
              <a:buNone/>
            </a:pPr>
            <a:r>
              <a:rPr lang="en-US" sz="3200" dirty="0" smtClean="0"/>
              <a:t>produces CO (A very toxic gas).</a:t>
            </a:r>
          </a:p>
          <a:p>
            <a:pPr marL="109728" indent="0" algn="l" rtl="0">
              <a:buNone/>
            </a:pPr>
            <a:endParaRPr lang="ar-EG" sz="3200" dirty="0"/>
          </a:p>
        </p:txBody>
      </p:sp>
      <p:sp>
        <p:nvSpPr>
          <p:cNvPr id="6" name="Right Arrow 5"/>
          <p:cNvSpPr/>
          <p:nvPr/>
        </p:nvSpPr>
        <p:spPr>
          <a:xfrm>
            <a:off x="4932040" y="71090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Right Arrow 6"/>
          <p:cNvSpPr/>
          <p:nvPr/>
        </p:nvSpPr>
        <p:spPr>
          <a:xfrm rot="8639924">
            <a:off x="4853623" y="1630958"/>
            <a:ext cx="145326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ustDataLst>
      <p:tags r:id="rId1"/>
    </p:custDataLst>
    <p:extLst>
      <p:ext uri="{BB962C8B-B14F-4D97-AF65-F5344CB8AC3E}">
        <p14:creationId xmlns:p14="http://schemas.microsoft.com/office/powerpoint/2010/main" val="9437125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96752"/>
            <a:ext cx="8640960" cy="5544616"/>
          </a:xfrm>
        </p:spPr>
        <p:txBody>
          <a:bodyPr/>
          <a:lstStyle/>
          <a:p>
            <a:pPr algn="l" rtl="0"/>
            <a:r>
              <a:rPr lang="en-US" dirty="0" smtClean="0"/>
              <a:t>The main sources of the energy for mobile sources are: Gasoline – Diesel- Jet fuel.</a:t>
            </a:r>
          </a:p>
          <a:p>
            <a:pPr algn="l" rtl="0"/>
            <a:r>
              <a:rPr lang="en-US" dirty="0" smtClean="0"/>
              <a:t>They are not fitted with air pollution control equipment as in          Stationary power plant.  </a:t>
            </a:r>
            <a:endParaRPr lang="ar-EG" dirty="0"/>
          </a:p>
        </p:txBody>
      </p:sp>
      <p:sp>
        <p:nvSpPr>
          <p:cNvPr id="3" name="Title 2"/>
          <p:cNvSpPr>
            <a:spLocks noGrp="1"/>
          </p:cNvSpPr>
          <p:nvPr>
            <p:ph type="title"/>
          </p:nvPr>
        </p:nvSpPr>
        <p:spPr>
          <a:xfrm>
            <a:off x="107504" y="116632"/>
            <a:ext cx="8579296" cy="1008112"/>
          </a:xfrm>
        </p:spPr>
        <p:txBody>
          <a:bodyPr/>
          <a:lstStyle/>
          <a:p>
            <a:pPr rtl="0"/>
            <a:r>
              <a:rPr lang="en-US" dirty="0" smtClean="0"/>
              <a:t>B. Mobile combustion sources</a:t>
            </a:r>
            <a:endParaRPr lang="ar-EG" dirty="0"/>
          </a:p>
        </p:txBody>
      </p:sp>
      <p:cxnSp>
        <p:nvCxnSpPr>
          <p:cNvPr id="6" name="Straight Arrow Connector 5"/>
          <p:cNvCxnSpPr/>
          <p:nvPr/>
        </p:nvCxnSpPr>
        <p:spPr>
          <a:xfrm>
            <a:off x="3491880" y="2708920"/>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903106" y="3356992"/>
            <a:ext cx="784535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en-US" sz="5400" dirty="0" smtClean="0"/>
              <a:t>Why?</a:t>
            </a:r>
            <a:endParaRPr lang="ar-EG" sz="5400" dirty="0"/>
          </a:p>
        </p:txBody>
      </p:sp>
      <p:sp>
        <p:nvSpPr>
          <p:cNvPr id="8" name="Rounded Rectangle 7"/>
          <p:cNvSpPr/>
          <p:nvPr/>
        </p:nvSpPr>
        <p:spPr>
          <a:xfrm>
            <a:off x="903105" y="4437112"/>
            <a:ext cx="7845359"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00050" indent="-400050" algn="l" rtl="0">
              <a:buFont typeface="+mj-lt"/>
              <a:buAutoNum type="romanUcPeriod"/>
            </a:pPr>
            <a:r>
              <a:rPr lang="en-US" sz="4800" dirty="0" smtClean="0"/>
              <a:t>They using refined fuel</a:t>
            </a:r>
          </a:p>
          <a:p>
            <a:pPr marL="400050" indent="-400050" algn="l" rtl="0">
              <a:buFont typeface="+mj-lt"/>
              <a:buAutoNum type="romanUcPeriod"/>
            </a:pPr>
            <a:r>
              <a:rPr lang="en-US" sz="4800" dirty="0" smtClean="0"/>
              <a:t>Smaller in Size</a:t>
            </a:r>
            <a:endParaRPr lang="ar-EG" sz="4800" dirty="0"/>
          </a:p>
        </p:txBody>
      </p:sp>
    </p:spTree>
    <p:extLst>
      <p:ext uri="{BB962C8B-B14F-4D97-AF65-F5344CB8AC3E}">
        <p14:creationId xmlns:p14="http://schemas.microsoft.com/office/powerpoint/2010/main" val="2501247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9|27.6|48.9|3.7|5.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407</TotalTime>
  <Words>901</Words>
  <Application>Microsoft Office PowerPoint</Application>
  <PresentationFormat>On-screen Show (4:3)</PresentationFormat>
  <Paragraphs>141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Environmental Pollution</vt:lpstr>
      <vt:lpstr>Important definitions</vt:lpstr>
      <vt:lpstr>PowerPoint Presentation</vt:lpstr>
      <vt:lpstr>PowerPoint Presentation</vt:lpstr>
      <vt:lpstr>Air pollution</vt:lpstr>
      <vt:lpstr>Sources of air pollution</vt:lpstr>
      <vt:lpstr>Sources of air pollutants</vt:lpstr>
      <vt:lpstr>PowerPoint Presentation</vt:lpstr>
      <vt:lpstr>B. Mobile combustion sources</vt:lpstr>
      <vt:lpstr>PowerPoint Presentation</vt:lpstr>
      <vt:lpstr>PowerPoint Presentation</vt:lpstr>
      <vt:lpstr>C. Radiation</vt:lpstr>
      <vt:lpstr>D. Pesticides</vt:lpstr>
      <vt:lpstr>Effect of air pollution on climate</vt:lpstr>
      <vt:lpstr>Fig.  Green house effect </vt:lpstr>
      <vt:lpstr>Melting of glaciers</vt:lpstr>
      <vt:lpstr>PowerPoint Presentation</vt:lpstr>
      <vt:lpstr>Fig. NASA Photo showing O3 depletion over the Antarctica </vt:lpstr>
      <vt:lpstr>Ozone layer depletion</vt:lpstr>
      <vt:lpstr>PowerPoint Presentation</vt:lpstr>
      <vt:lpstr>PowerPoint Presentation</vt:lpstr>
      <vt:lpstr>Evaluations?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Pollution</dc:title>
  <dc:creator>Dr- Nasr</dc:creator>
  <cp:lastModifiedBy>Dr- Nasr</cp:lastModifiedBy>
  <cp:revision>47</cp:revision>
  <dcterms:created xsi:type="dcterms:W3CDTF">2015-03-15T19:07:15Z</dcterms:created>
  <dcterms:modified xsi:type="dcterms:W3CDTF">2020-03-17T12:17:14Z</dcterms:modified>
</cp:coreProperties>
</file>